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50" d="100"/>
          <a:sy n="150" d="100"/>
        </p:scale>
        <p:origin x="6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67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48.png"/><Relationship Id="rId18" Type="http://schemas.openxmlformats.org/officeDocument/2006/relationships/image" Target="../media/image175.png"/><Relationship Id="rId3" Type="http://schemas.openxmlformats.org/officeDocument/2006/relationships/image" Target="../media/image11.png"/><Relationship Id="rId21" Type="http://schemas.openxmlformats.org/officeDocument/2006/relationships/image" Target="../media/image178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3.png"/><Relationship Id="rId15" Type="http://schemas.openxmlformats.org/officeDocument/2006/relationships/image" Target="../media/image172.png"/><Relationship Id="rId10" Type="http://schemas.openxmlformats.org/officeDocument/2006/relationships/image" Target="../media/image168.png"/><Relationship Id="rId19" Type="http://schemas.openxmlformats.org/officeDocument/2006/relationships/image" Target="../media/image176.png"/><Relationship Id="rId4" Type="http://schemas.openxmlformats.org/officeDocument/2006/relationships/image" Target="../media/image12.png"/><Relationship Id="rId9" Type="http://schemas.openxmlformats.org/officeDocument/2006/relationships/image" Target="../media/image167.png"/><Relationship Id="rId1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" Type="http://schemas.openxmlformats.org/officeDocument/2006/relationships/image" Target="../media/image11.png"/><Relationship Id="rId21" Type="http://schemas.openxmlformats.org/officeDocument/2006/relationships/image" Target="../media/image194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5" Type="http://schemas.openxmlformats.org/officeDocument/2006/relationships/image" Target="../media/image13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2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1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3.png"/><Relationship Id="rId10" Type="http://schemas.openxmlformats.org/officeDocument/2006/relationships/image" Target="../media/image204.png"/><Relationship Id="rId4" Type="http://schemas.openxmlformats.org/officeDocument/2006/relationships/image" Target="../media/image12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11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11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11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" Type="http://schemas.openxmlformats.org/officeDocument/2006/relationships/image" Target="../media/image13.png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50.png"/><Relationship Id="rId19" Type="http://schemas.openxmlformats.org/officeDocument/2006/relationships/image" Target="../media/image1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1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13.png"/><Relationship Id="rId15" Type="http://schemas.openxmlformats.org/officeDocument/2006/relationships/image" Target="../media/image107.png"/><Relationship Id="rId10" Type="http://schemas.openxmlformats.org/officeDocument/2006/relationships/image" Target="../media/image18.png"/><Relationship Id="rId19" Type="http://schemas.openxmlformats.org/officeDocument/2006/relationships/image" Target="../media/image111.png"/><Relationship Id="rId4" Type="http://schemas.openxmlformats.org/officeDocument/2006/relationships/image" Target="../media/image12.png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1.png"/><Relationship Id="rId21" Type="http://schemas.openxmlformats.org/officeDocument/2006/relationships/image" Target="../media/image127.png"/><Relationship Id="rId7" Type="http://schemas.openxmlformats.org/officeDocument/2006/relationships/image" Target="../media/image31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7.png"/><Relationship Id="rId5" Type="http://schemas.openxmlformats.org/officeDocument/2006/relationships/image" Target="../media/image13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2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1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3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1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5" Type="http://schemas.openxmlformats.org/officeDocument/2006/relationships/image" Target="../media/image13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2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0" y="0"/>
            <a:ext cx="4762500" cy="476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0"/>
            <a:ext cx="3810000" cy="3810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96" y="3704596"/>
            <a:ext cx="2020557" cy="202055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139" y="4864389"/>
            <a:ext cx="1129722" cy="112972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1428750"/>
            <a:ext cx="1143000" cy="1143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3676650"/>
            <a:ext cx="1219200" cy="38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34100"/>
            <a:ext cx="121920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2600" y="6362700"/>
            <a:ext cx="190500" cy="2667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609600" y="1733550"/>
            <a:ext cx="10972800" cy="1714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115E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
артықшылықтары мен перспективаларын бағалау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2438400" y="4019550"/>
            <a:ext cx="7315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Дәрістің мақсаты: Студенттерге қазіргі геокеңістіктік технологиялардың түрлері, олардың негізгі артықшылықтары мен қолданылу салалары туралы түсінік беру және болашақ даму перспективаларын айқындау.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228600" y="6362700"/>
            <a:ext cx="6743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 2</a:t>
            </a:r>
            <a:endParaRPr lang="en-US" sz="1350" dirty="0"/>
          </a:p>
        </p:txBody>
      </p:sp>
      <p:sp>
        <p:nvSpPr>
          <p:cNvPr id="16" name="Text 3"/>
          <p:cNvSpPr/>
          <p:nvPr/>
        </p:nvSpPr>
        <p:spPr>
          <a:xfrm>
            <a:off x="9677400" y="6362700"/>
            <a:ext cx="274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</a:t>
            </a:r>
            <a:endParaRPr lang="en-US" sz="1350" dirty="0"/>
          </a:p>
        </p:txBody>
      </p:sp>
      <p:sp>
        <p:nvSpPr>
          <p:cNvPr id="17" name="Text 0"/>
          <p:cNvSpPr/>
          <p:nvPr/>
        </p:nvSpPr>
        <p:spPr>
          <a:xfrm>
            <a:off x="723900" y="114300"/>
            <a:ext cx="10972800" cy="1714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kk-KZ" sz="3600" b="1" dirty="0" smtClean="0">
                <a:solidFill>
                  <a:srgbClr val="115E59"/>
                </a:solidFill>
                <a:ea typeface="Roboto" pitchFamily="34" charset="-122"/>
              </a:rPr>
              <a:t>Дәріс </a:t>
            </a:r>
            <a:r>
              <a:rPr lang="ru-RU" sz="3600" b="1" dirty="0" smtClean="0">
                <a:solidFill>
                  <a:srgbClr val="115E59"/>
                </a:solidFill>
                <a:ea typeface="Roboto" pitchFamily="34" charset="-122"/>
              </a:rPr>
              <a:t>2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76300"/>
            <a:ext cx="5772150" cy="2190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0668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" y="1181100"/>
            <a:ext cx="3238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18288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21717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250" y="876300"/>
            <a:ext cx="5772150" cy="2190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1750" y="10668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4625" y="1181100"/>
            <a:ext cx="2857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750" y="18288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750" y="24384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257550"/>
            <a:ext cx="5772150" cy="24574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100" y="3448050"/>
            <a:ext cx="571500" cy="571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1975" y="3562350"/>
            <a:ext cx="285750" cy="342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421005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48196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91250" y="3257550"/>
            <a:ext cx="5772150" cy="2457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81750" y="3448050"/>
            <a:ext cx="571500" cy="571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5575" y="3562350"/>
            <a:ext cx="323850" cy="342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81750" y="421005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81750" y="4819650"/>
            <a:ext cx="152400" cy="1524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304800" y="1524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Қолдану салалары - Кеңейтілген аймақтар</a:t>
            </a:r>
            <a:endParaRPr lang="en-US" sz="2250" dirty="0"/>
          </a:p>
        </p:txBody>
      </p:sp>
      <p:sp>
        <p:nvSpPr>
          <p:cNvPr id="26" name="Text 1"/>
          <p:cNvSpPr/>
          <p:nvPr/>
        </p:nvSpPr>
        <p:spPr>
          <a:xfrm>
            <a:off x="1143000" y="1200150"/>
            <a:ext cx="25501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Денсаулық сақтау</a:t>
            </a:r>
            <a:endParaRPr lang="en-US" sz="1800" dirty="0"/>
          </a:p>
        </p:txBody>
      </p:sp>
      <p:sp>
        <p:nvSpPr>
          <p:cNvPr id="27" name="Text 2"/>
          <p:cNvSpPr/>
          <p:nvPr/>
        </p:nvSpPr>
        <p:spPr>
          <a:xfrm>
            <a:off x="685800" y="1790700"/>
            <a:ext cx="496597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Эпидемия ошақтарын бақылау және отын анықтау</a:t>
            </a:r>
            <a:endParaRPr lang="en-US" sz="1350" dirty="0"/>
          </a:p>
        </p:txBody>
      </p:sp>
      <p:sp>
        <p:nvSpPr>
          <p:cNvPr id="28" name="Text 3"/>
          <p:cNvSpPr/>
          <p:nvPr/>
        </p:nvSpPr>
        <p:spPr>
          <a:xfrm>
            <a:off x="685800" y="2133600"/>
            <a:ext cx="526208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Қауіпсіздік үшін медициналық нысандарды жоспарлау</a:t>
            </a:r>
            <a:endParaRPr lang="en-US" sz="1350" dirty="0"/>
          </a:p>
        </p:txBody>
      </p:sp>
      <p:sp>
        <p:nvSpPr>
          <p:cNvPr id="29" name="Text 4"/>
          <p:cNvSpPr/>
          <p:nvPr/>
        </p:nvSpPr>
        <p:spPr>
          <a:xfrm>
            <a:off x="7105650" y="1200150"/>
            <a:ext cx="127087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Экология</a:t>
            </a:r>
            <a:endParaRPr lang="en-US" sz="1800" dirty="0"/>
          </a:p>
        </p:txBody>
      </p:sp>
      <p:sp>
        <p:nvSpPr>
          <p:cNvPr id="30" name="Text 5"/>
          <p:cNvSpPr/>
          <p:nvPr/>
        </p:nvSpPr>
        <p:spPr>
          <a:xfrm>
            <a:off x="6648450" y="1790700"/>
            <a:ext cx="51244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Нақты аймақтардағы өсімдіктер мен жануарлар дүниесінің жағдайын талдау</a:t>
            </a:r>
            <a:endParaRPr lang="en-US" sz="1350" dirty="0"/>
          </a:p>
        </p:txBody>
      </p:sp>
      <p:sp>
        <p:nvSpPr>
          <p:cNvPr id="31" name="Text 6"/>
          <p:cNvSpPr/>
          <p:nvPr/>
        </p:nvSpPr>
        <p:spPr>
          <a:xfrm>
            <a:off x="6648450" y="2400300"/>
            <a:ext cx="52961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Табиғи апаттардың алдын алу және зардаптарын жою</a:t>
            </a:r>
            <a:endParaRPr lang="en-US" sz="1350" dirty="0"/>
          </a:p>
        </p:txBody>
      </p:sp>
      <p:sp>
        <p:nvSpPr>
          <p:cNvPr id="32" name="Text 7"/>
          <p:cNvSpPr/>
          <p:nvPr/>
        </p:nvSpPr>
        <p:spPr>
          <a:xfrm>
            <a:off x="1143000" y="3581400"/>
            <a:ext cx="142124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Маркетинг</a:t>
            </a:r>
            <a:endParaRPr lang="en-US" sz="1800" dirty="0"/>
          </a:p>
        </p:txBody>
      </p:sp>
      <p:sp>
        <p:nvSpPr>
          <p:cNvPr id="33" name="Text 8"/>
          <p:cNvSpPr/>
          <p:nvPr/>
        </p:nvSpPr>
        <p:spPr>
          <a:xfrm>
            <a:off x="685800" y="4171950"/>
            <a:ext cx="51244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Жарнаманың мақсатты аудиториясының географиялық орнын анықтау</a:t>
            </a:r>
            <a:endParaRPr lang="en-US" sz="1350" dirty="0"/>
          </a:p>
        </p:txBody>
      </p:sp>
      <p:sp>
        <p:nvSpPr>
          <p:cNvPr id="34" name="Text 9"/>
          <p:cNvSpPr/>
          <p:nvPr/>
        </p:nvSpPr>
        <p:spPr>
          <a:xfrm>
            <a:off x="685800" y="4781550"/>
            <a:ext cx="525422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Региондық таңдаулар мен сату стратегияларын жасау</a:t>
            </a:r>
            <a:endParaRPr lang="en-US" sz="1350" dirty="0"/>
          </a:p>
        </p:txBody>
      </p:sp>
      <p:sp>
        <p:nvSpPr>
          <p:cNvPr id="35" name="Text 10"/>
          <p:cNvSpPr/>
          <p:nvPr/>
        </p:nvSpPr>
        <p:spPr>
          <a:xfrm>
            <a:off x="7105650" y="3581400"/>
            <a:ext cx="296697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Жылжымайтын мүлік</a:t>
            </a:r>
            <a:endParaRPr lang="en-US" sz="1800" dirty="0"/>
          </a:p>
        </p:txBody>
      </p:sp>
      <p:sp>
        <p:nvSpPr>
          <p:cNvPr id="36" name="Text 11"/>
          <p:cNvSpPr/>
          <p:nvPr/>
        </p:nvSpPr>
        <p:spPr>
          <a:xfrm>
            <a:off x="6648450" y="4171950"/>
            <a:ext cx="51244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Жылжымайтын мүлік объектілерін визуализация және қашықтан талдау</a:t>
            </a:r>
            <a:endParaRPr lang="en-US" sz="1350" dirty="0"/>
          </a:p>
        </p:txBody>
      </p:sp>
      <p:sp>
        <p:nvSpPr>
          <p:cNvPr id="37" name="Text 12"/>
          <p:cNvSpPr/>
          <p:nvPr/>
        </p:nvSpPr>
        <p:spPr>
          <a:xfrm>
            <a:off x="6648450" y="4781550"/>
            <a:ext cx="51244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Орналасуға негізделген мүлік бағасын және құрылымын талдау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525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100965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447800"/>
            <a:ext cx="11582400" cy="1447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981200"/>
            <a:ext cx="23812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19812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048000"/>
            <a:ext cx="38100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50" y="310515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3543300"/>
            <a:ext cx="3759101" cy="990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3657600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6301" y="3543300"/>
            <a:ext cx="3759250" cy="990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0601" y="3657600"/>
            <a:ext cx="238125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7950" y="3543300"/>
            <a:ext cx="3759101" cy="990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2250" y="3657600"/>
            <a:ext cx="219075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6780" y="46863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67730" y="495300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3141" y="46863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69804" y="4953000"/>
            <a:ext cx="219075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19502" y="468630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9977" y="4953000"/>
            <a:ext cx="171450" cy="2667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35863" y="468630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93001" y="4953000"/>
            <a:ext cx="238125" cy="2667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52224" y="4686300"/>
            <a:ext cx="152400" cy="152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18887" y="4953000"/>
            <a:ext cx="219075" cy="26670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Болашақ даму перспективалары</a:t>
            </a:r>
            <a:endParaRPr lang="en-US" sz="2250" dirty="0"/>
          </a:p>
        </p:txBody>
      </p:sp>
      <p:sp>
        <p:nvSpPr>
          <p:cNvPr id="34" name="Text 1"/>
          <p:cNvSpPr/>
          <p:nvPr/>
        </p:nvSpPr>
        <p:spPr>
          <a:xfrm>
            <a:off x="838200" y="990600"/>
            <a:ext cx="453521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технологиялармен интеграция</a:t>
            </a:r>
            <a:endParaRPr lang="en-US" sz="1800" dirty="0"/>
          </a:p>
        </p:txBody>
      </p:sp>
      <p:sp>
        <p:nvSpPr>
          <p:cNvPr id="35" name="Text 2"/>
          <p:cNvSpPr/>
          <p:nvPr/>
        </p:nvSpPr>
        <p:spPr>
          <a:xfrm>
            <a:off x="457200" y="1600200"/>
            <a:ext cx="135331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 AI-мен жұмыс істейтін құралдардың тиімділігін арттыруда:</a:t>
            </a:r>
            <a:endParaRPr lang="en-US" sz="1350" dirty="0"/>
          </a:p>
        </p:txBody>
      </p:sp>
      <p:sp>
        <p:nvSpPr>
          <p:cNvPr id="36" name="Text 3"/>
          <p:cNvSpPr/>
          <p:nvPr/>
        </p:nvSpPr>
        <p:spPr>
          <a:xfrm>
            <a:off x="809625" y="1943100"/>
            <a:ext cx="5210175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Ауыл шаруашылығында GPS және цифрлық бақылау тақталары арқылы роботтар мен жабдықтар егістіктерде қолданылады.</a:t>
            </a:r>
            <a:endParaRPr lang="en-US" sz="1350" dirty="0"/>
          </a:p>
        </p:txBody>
      </p:sp>
      <p:sp>
        <p:nvSpPr>
          <p:cNvPr id="37" name="Text 4"/>
          <p:cNvSpPr/>
          <p:nvPr/>
        </p:nvSpPr>
        <p:spPr>
          <a:xfrm>
            <a:off x="6477000" y="1943100"/>
            <a:ext cx="52578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Автокөлік және авиация өнеркәсібінде геокеңістіктік технологиялар пайдалануды жалғастыру автоматтандырылған жабдықтарға сұранысты арттырады.</a:t>
            </a:r>
            <a:endParaRPr lang="en-US" sz="1350" dirty="0"/>
          </a:p>
        </p:txBody>
      </p:sp>
      <p:sp>
        <p:nvSpPr>
          <p:cNvPr id="38" name="Text 5"/>
          <p:cNvSpPr/>
          <p:nvPr/>
        </p:nvSpPr>
        <p:spPr>
          <a:xfrm>
            <a:off x="838200" y="3086100"/>
            <a:ext cx="340721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Жаңа қолдану салалары</a:t>
            </a:r>
            <a:endParaRPr lang="en-US" sz="1800" dirty="0"/>
          </a:p>
        </p:txBody>
      </p:sp>
      <p:sp>
        <p:nvSpPr>
          <p:cNvPr id="39" name="Text 6"/>
          <p:cNvSpPr/>
          <p:nvPr/>
        </p:nvSpPr>
        <p:spPr>
          <a:xfrm>
            <a:off x="685800" y="3657600"/>
            <a:ext cx="221670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Ауыл шаруашылығы</a:t>
            </a:r>
            <a:endParaRPr lang="en-US" sz="1350" dirty="0"/>
          </a:p>
        </p:txBody>
      </p:sp>
      <p:sp>
        <p:nvSpPr>
          <p:cNvPr id="40" name="Text 7"/>
          <p:cNvSpPr/>
          <p:nvPr/>
        </p:nvSpPr>
        <p:spPr>
          <a:xfrm>
            <a:off x="419100" y="3962400"/>
            <a:ext cx="35305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Проблемалық аймақтарды дереу анықтау және өңдеу.</a:t>
            </a:r>
            <a:endParaRPr lang="en-US" sz="1200" dirty="0"/>
          </a:p>
        </p:txBody>
      </p:sp>
      <p:sp>
        <p:nvSpPr>
          <p:cNvPr id="41" name="Text 8"/>
          <p:cNvSpPr/>
          <p:nvPr/>
        </p:nvSpPr>
        <p:spPr>
          <a:xfrm>
            <a:off x="4644926" y="3657600"/>
            <a:ext cx="108120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Білім беру</a:t>
            </a:r>
            <a:endParaRPr lang="en-US" sz="1350" dirty="0"/>
          </a:p>
        </p:txBody>
      </p:sp>
      <p:sp>
        <p:nvSpPr>
          <p:cNvPr id="42" name="Text 9"/>
          <p:cNvSpPr/>
          <p:nvPr/>
        </p:nvSpPr>
        <p:spPr>
          <a:xfrm>
            <a:off x="4330601" y="3962400"/>
            <a:ext cx="35306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дамуы сабақтас салаларды жаңғыртуда.</a:t>
            </a:r>
            <a:endParaRPr lang="en-US" sz="1200" dirty="0"/>
          </a:p>
        </p:txBody>
      </p:sp>
      <p:sp>
        <p:nvSpPr>
          <p:cNvPr id="43" name="Text 10"/>
          <p:cNvSpPr/>
          <p:nvPr/>
        </p:nvSpPr>
        <p:spPr>
          <a:xfrm>
            <a:off x="8537525" y="3657600"/>
            <a:ext cx="76938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Өндіріс</a:t>
            </a:r>
            <a:endParaRPr lang="en-US" sz="1350" dirty="0"/>
          </a:p>
        </p:txBody>
      </p:sp>
      <p:sp>
        <p:nvSpPr>
          <p:cNvPr id="44" name="Text 11"/>
          <p:cNvSpPr/>
          <p:nvPr/>
        </p:nvSpPr>
        <p:spPr>
          <a:xfrm>
            <a:off x="8242250" y="3962400"/>
            <a:ext cx="35305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Әртүрлі секторларда бұдан да жоғары сапалы өндіріске әкеледі.</a:t>
            </a:r>
            <a:endParaRPr lang="en-US" sz="1200" dirty="0"/>
          </a:p>
        </p:txBody>
      </p:sp>
      <p:sp>
        <p:nvSpPr>
          <p:cNvPr id="45" name="Text 12"/>
          <p:cNvSpPr/>
          <p:nvPr/>
        </p:nvSpPr>
        <p:spPr>
          <a:xfrm>
            <a:off x="853380" y="5257800"/>
            <a:ext cx="1219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Биологиялық қауіпсіздік</a:t>
            </a:r>
            <a:endParaRPr lang="en-US" sz="1050" dirty="0"/>
          </a:p>
        </p:txBody>
      </p:sp>
      <p:sp>
        <p:nvSpPr>
          <p:cNvPr id="46" name="Text 13"/>
          <p:cNvSpPr/>
          <p:nvPr/>
        </p:nvSpPr>
        <p:spPr>
          <a:xfrm>
            <a:off x="3169741" y="5257800"/>
            <a:ext cx="1219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Құрылыс</a:t>
            </a:r>
            <a:endParaRPr lang="en-US" sz="1050" dirty="0"/>
          </a:p>
        </p:txBody>
      </p:sp>
      <p:sp>
        <p:nvSpPr>
          <p:cNvPr id="47" name="Text 14"/>
          <p:cNvSpPr/>
          <p:nvPr/>
        </p:nvSpPr>
        <p:spPr>
          <a:xfrm>
            <a:off x="5364182" y="5257800"/>
            <a:ext cx="14630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Тамақ өнеркәсібі</a:t>
            </a:r>
            <a:endParaRPr lang="en-US" sz="1050" dirty="0"/>
          </a:p>
        </p:txBody>
      </p:sp>
      <p:sp>
        <p:nvSpPr>
          <p:cNvPr id="48" name="Text 15"/>
          <p:cNvSpPr/>
          <p:nvPr/>
        </p:nvSpPr>
        <p:spPr>
          <a:xfrm>
            <a:off x="7680543" y="5257800"/>
            <a:ext cx="14630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Машина жасау</a:t>
            </a:r>
            <a:endParaRPr lang="en-US" sz="1050" dirty="0"/>
          </a:p>
        </p:txBody>
      </p:sp>
      <p:sp>
        <p:nvSpPr>
          <p:cNvPr id="49" name="Text 16"/>
          <p:cNvSpPr/>
          <p:nvPr/>
        </p:nvSpPr>
        <p:spPr>
          <a:xfrm>
            <a:off x="10118824" y="5257800"/>
            <a:ext cx="1219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Статистика және экономика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76300"/>
            <a:ext cx="5715000" cy="4457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1049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1638300"/>
            <a:ext cx="21907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971800"/>
            <a:ext cx="14287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40386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76300"/>
            <a:ext cx="5715000" cy="4457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1104900"/>
            <a:ext cx="22860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8900" y="1524000"/>
            <a:ext cx="5334000" cy="762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2400300"/>
            <a:ext cx="5334000" cy="762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900" y="3276600"/>
            <a:ext cx="5334000" cy="762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8900" y="4152900"/>
            <a:ext cx="5334000" cy="7620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Қорытынды және бақылау сұрақтары</a:t>
            </a:r>
            <a:endParaRPr lang="en-US" sz="2250" dirty="0"/>
          </a:p>
        </p:txBody>
      </p:sp>
      <p:sp>
        <p:nvSpPr>
          <p:cNvPr id="17" name="Text 1"/>
          <p:cNvSpPr/>
          <p:nvPr/>
        </p:nvSpPr>
        <p:spPr>
          <a:xfrm>
            <a:off x="762000" y="1066800"/>
            <a:ext cx="64008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Дәрістің негізгі қорытындылары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828675" y="1600200"/>
            <a:ext cx="4848225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 жер бетінің физикалық ерекшеліктері мен сипаттамалары туралы ақпаратты жинау үшін геокеңістіктік деректер мен құралдарды пайдалану қолдануы тиімді құралы болып табылады.</a:t>
            </a:r>
            <a:endParaRPr lang="en-US" sz="1350" dirty="0"/>
          </a:p>
        </p:txBody>
      </p:sp>
      <p:sp>
        <p:nvSpPr>
          <p:cNvPr id="19" name="Text 3"/>
          <p:cNvSpPr/>
          <p:nvPr/>
        </p:nvSpPr>
        <p:spPr>
          <a:xfrm>
            <a:off x="752475" y="2933700"/>
            <a:ext cx="4924425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Аймақтық жоспарлаудағы геокеңістіктік технологиялар негізделген шешім қабылдауды жеңілдетеді және ресурстарды тұрақты басқаруға ықпал етеді.</a:t>
            </a:r>
            <a:endParaRPr lang="en-US" sz="1350" dirty="0"/>
          </a:p>
        </p:txBody>
      </p:sp>
      <p:sp>
        <p:nvSpPr>
          <p:cNvPr id="20" name="Text 4"/>
          <p:cNvSpPr/>
          <p:nvPr/>
        </p:nvSpPr>
        <p:spPr>
          <a:xfrm>
            <a:off x="800100" y="4000500"/>
            <a:ext cx="4876800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 әлі де дамып келе жатқанымен, олар дәл талдау жүргізуге және өнімділікті арттыруға мүмкіндік береді. Сондықтан олардың қолдану аясы кеңейіп келеді.</a:t>
            </a:r>
            <a:endParaRPr lang="en-US" sz="1350" dirty="0"/>
          </a:p>
        </p:txBody>
      </p:sp>
      <p:sp>
        <p:nvSpPr>
          <p:cNvPr id="21" name="Text 5"/>
          <p:cNvSpPr/>
          <p:nvPr/>
        </p:nvSpPr>
        <p:spPr>
          <a:xfrm>
            <a:off x="6781800" y="1066800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Бақылау сұрақтары</a:t>
            </a:r>
            <a:endParaRPr lang="en-US" sz="1800" dirty="0"/>
          </a:p>
        </p:txBody>
      </p:sp>
      <p:sp>
        <p:nvSpPr>
          <p:cNvPr id="22" name="Text 6"/>
          <p:cNvSpPr/>
          <p:nvPr/>
        </p:nvSpPr>
        <p:spPr>
          <a:xfrm>
            <a:off x="6553200" y="16764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6752332" y="1638300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Кеңістіктіктік деректер дегеніміз не және олардың қандай түрлері бар?</a:t>
            </a:r>
            <a:endParaRPr lang="en-US" sz="1350" dirty="0"/>
          </a:p>
        </p:txBody>
      </p:sp>
      <p:sp>
        <p:nvSpPr>
          <p:cNvPr id="24" name="Text 8"/>
          <p:cNvSpPr/>
          <p:nvPr/>
        </p:nvSpPr>
        <p:spPr>
          <a:xfrm>
            <a:off x="6553200" y="25527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200" dirty="0"/>
          </a:p>
        </p:txBody>
      </p:sp>
      <p:sp>
        <p:nvSpPr>
          <p:cNvPr id="25" name="Text 9"/>
          <p:cNvSpPr/>
          <p:nvPr/>
        </p:nvSpPr>
        <p:spPr>
          <a:xfrm>
            <a:off x="6752332" y="2514600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 технологиясының ерекшеліктері мен қолдану әдістері қандай?</a:t>
            </a:r>
            <a:endParaRPr lang="en-US" sz="1350" dirty="0"/>
          </a:p>
        </p:txBody>
      </p:sp>
      <p:sp>
        <p:nvSpPr>
          <p:cNvPr id="26" name="Text 10"/>
          <p:cNvSpPr/>
          <p:nvPr/>
        </p:nvSpPr>
        <p:spPr>
          <a:xfrm>
            <a:off x="6553200" y="34290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200" dirty="0"/>
          </a:p>
        </p:txBody>
      </p:sp>
      <p:sp>
        <p:nvSpPr>
          <p:cNvPr id="27" name="Text 11"/>
          <p:cNvSpPr/>
          <p:nvPr/>
        </p:nvSpPr>
        <p:spPr>
          <a:xfrm>
            <a:off x="6752332" y="3390900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GPS жүйесінің жұмыс істеу принципі неде және оның дәлдігін қалай арттыруға болады?</a:t>
            </a:r>
            <a:endParaRPr lang="en-US" sz="1350" dirty="0"/>
          </a:p>
        </p:txBody>
      </p:sp>
      <p:sp>
        <p:nvSpPr>
          <p:cNvPr id="28" name="Text 12"/>
          <p:cNvSpPr/>
          <p:nvPr/>
        </p:nvSpPr>
        <p:spPr>
          <a:xfrm>
            <a:off x="6553200" y="43053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200" dirty="0"/>
          </a:p>
        </p:txBody>
      </p:sp>
      <p:sp>
        <p:nvSpPr>
          <p:cNvPr id="29" name="Text 13"/>
          <p:cNvSpPr/>
          <p:nvPr/>
        </p:nvSpPr>
        <p:spPr>
          <a:xfrm>
            <a:off x="6752332" y="4267200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 қандай салаларда қолданылады?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053167"/>
            <a:ext cx="5334000" cy="762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929467"/>
            <a:ext cx="5334000" cy="762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05767"/>
            <a:ext cx="5334000" cy="762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682067"/>
            <a:ext cx="5334000" cy="7620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kk-KZ" sz="2250" b="1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Әдебиет</a:t>
            </a:r>
            <a:endParaRPr lang="en-US" sz="2250" dirty="0"/>
          </a:p>
        </p:txBody>
      </p:sp>
      <p:sp>
        <p:nvSpPr>
          <p:cNvPr id="22" name="Text 6"/>
          <p:cNvSpPr/>
          <p:nvPr/>
        </p:nvSpPr>
        <p:spPr>
          <a:xfrm>
            <a:off x="647700" y="2205567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846832" y="2167467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13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Мейер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Т.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Географиялық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ақпараттық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жүйелер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теория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және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практика. – Алматы: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Эверо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2021.</a:t>
            </a:r>
            <a:endParaRPr lang="en-US" sz="1350" dirty="0"/>
          </a:p>
        </p:txBody>
      </p:sp>
      <p:sp>
        <p:nvSpPr>
          <p:cNvPr id="24" name="Text 8"/>
          <p:cNvSpPr/>
          <p:nvPr/>
        </p:nvSpPr>
        <p:spPr>
          <a:xfrm>
            <a:off x="647700" y="3081867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200" dirty="0"/>
          </a:p>
        </p:txBody>
      </p:sp>
      <p:sp>
        <p:nvSpPr>
          <p:cNvPr id="25" name="Text 9"/>
          <p:cNvSpPr/>
          <p:nvPr/>
        </p:nvSpPr>
        <p:spPr>
          <a:xfrm>
            <a:off x="846832" y="3043767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13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Кулешов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В.Н.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Геоинформатика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және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зондтау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негіздері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– </a:t>
            </a:r>
            <a:r>
              <a:rPr lang="ru-RU" sz="1350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Мәскеу</a:t>
            </a:r>
            <a:r>
              <a:rPr lang="ru-RU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Академия, 2019.</a:t>
            </a:r>
            <a:endParaRPr lang="en-US" sz="1350" dirty="0"/>
          </a:p>
        </p:txBody>
      </p:sp>
      <p:sp>
        <p:nvSpPr>
          <p:cNvPr id="26" name="Text 10"/>
          <p:cNvSpPr/>
          <p:nvPr/>
        </p:nvSpPr>
        <p:spPr>
          <a:xfrm>
            <a:off x="647700" y="3958167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200" dirty="0"/>
          </a:p>
        </p:txBody>
      </p:sp>
      <p:sp>
        <p:nvSpPr>
          <p:cNvPr id="27" name="Text 11"/>
          <p:cNvSpPr/>
          <p:nvPr/>
        </p:nvSpPr>
        <p:spPr>
          <a:xfrm>
            <a:off x="846832" y="3920067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50" dirty="0" err="1" smtClean="0"/>
              <a:t>Burrough</a:t>
            </a:r>
            <a:r>
              <a:rPr lang="en-US" sz="1350" dirty="0"/>
              <a:t>, P.A., McDonnell, R.A. Principles of Geographical Information Systems. – Oxford University Press, 2015.</a:t>
            </a:r>
            <a:endParaRPr lang="en-US" sz="1350" dirty="0"/>
          </a:p>
        </p:txBody>
      </p:sp>
      <p:sp>
        <p:nvSpPr>
          <p:cNvPr id="28" name="Text 12"/>
          <p:cNvSpPr/>
          <p:nvPr/>
        </p:nvSpPr>
        <p:spPr>
          <a:xfrm>
            <a:off x="647700" y="4834467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200" dirty="0"/>
          </a:p>
        </p:txBody>
      </p:sp>
      <p:sp>
        <p:nvSpPr>
          <p:cNvPr id="29" name="Text 13"/>
          <p:cNvSpPr/>
          <p:nvPr/>
        </p:nvSpPr>
        <p:spPr>
          <a:xfrm>
            <a:off x="846832" y="4796367"/>
            <a:ext cx="490626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50" dirty="0" smtClean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Goodchild</a:t>
            </a: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M.F. Introduction to Geospatial Technology and Spatial Data Science. – Springer, 2020.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4028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52500"/>
            <a:ext cx="5562600" cy="5334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192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638300"/>
            <a:ext cx="5105400" cy="1447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733800"/>
            <a:ext cx="21907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41910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876800"/>
            <a:ext cx="190500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53340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5791200"/>
            <a:ext cx="142875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52500"/>
            <a:ext cx="5562600" cy="5334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2114550"/>
            <a:ext cx="257175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2705100"/>
            <a:ext cx="3048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3390900"/>
            <a:ext cx="3048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4076700"/>
            <a:ext cx="3048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200" y="4762500"/>
            <a:ext cx="30480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Дәрістің мақсаты мен жоспары</a:t>
            </a:r>
            <a:endParaRPr lang="en-US" sz="2250" dirty="0"/>
          </a:p>
        </p:txBody>
      </p:sp>
      <p:sp>
        <p:nvSpPr>
          <p:cNvPr id="20" name="Text 1"/>
          <p:cNvSpPr/>
          <p:nvPr/>
        </p:nvSpPr>
        <p:spPr>
          <a:xfrm>
            <a:off x="876300" y="1181100"/>
            <a:ext cx="5105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Дәрістің мақсаты</a:t>
            </a:r>
            <a:endParaRPr lang="en-US" sz="1800" dirty="0"/>
          </a:p>
        </p:txBody>
      </p:sp>
      <p:sp>
        <p:nvSpPr>
          <p:cNvPr id="21" name="Text 2"/>
          <p:cNvSpPr/>
          <p:nvPr/>
        </p:nvSpPr>
        <p:spPr>
          <a:xfrm>
            <a:off x="685800" y="1790700"/>
            <a:ext cx="4800600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Студенттерге қазіргі геокеңістіктік технологиялардың түрлері, олардың негізгі артықшылықтары мен қолданылу салалары туралы түсінік беру және болашақ даму перспективаларын айқындау.</a:t>
            </a:r>
            <a:endParaRPr lang="en-US" sz="1350" dirty="0"/>
          </a:p>
        </p:txBody>
      </p:sp>
      <p:sp>
        <p:nvSpPr>
          <p:cNvPr id="22" name="Text 3"/>
          <p:cNvSpPr/>
          <p:nvPr/>
        </p:nvSpPr>
        <p:spPr>
          <a:xfrm>
            <a:off x="533400" y="3314700"/>
            <a:ext cx="6126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Дәрістің негізгі тақырыптары:</a:t>
            </a:r>
            <a:endParaRPr lang="en-US" sz="1500" dirty="0"/>
          </a:p>
        </p:txBody>
      </p:sp>
      <p:sp>
        <p:nvSpPr>
          <p:cNvPr id="23" name="Text 4"/>
          <p:cNvSpPr/>
          <p:nvPr/>
        </p:nvSpPr>
        <p:spPr>
          <a:xfrm>
            <a:off x="866775" y="3695700"/>
            <a:ext cx="390352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деректердің мәні мен түрлері</a:t>
            </a:r>
            <a:endParaRPr lang="en-US" sz="1350" dirty="0"/>
          </a:p>
        </p:txBody>
      </p:sp>
      <p:sp>
        <p:nvSpPr>
          <p:cNvPr id="24" name="Text 5"/>
          <p:cNvSpPr/>
          <p:nvPr/>
        </p:nvSpPr>
        <p:spPr>
          <a:xfrm>
            <a:off x="838200" y="4152900"/>
            <a:ext cx="4800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негізгі түрлері: ГАЖ, GPS, қашықтықтан зондтау</a:t>
            </a:r>
            <a:endParaRPr lang="en-US" sz="1350" dirty="0"/>
          </a:p>
        </p:txBody>
      </p:sp>
      <p:sp>
        <p:nvSpPr>
          <p:cNvPr id="25" name="Text 6"/>
          <p:cNvSpPr/>
          <p:nvPr/>
        </p:nvSpPr>
        <p:spPr>
          <a:xfrm>
            <a:off x="838200" y="4838700"/>
            <a:ext cx="502348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қолдану салалары</a:t>
            </a:r>
            <a:endParaRPr lang="en-US" sz="1350" dirty="0"/>
          </a:p>
        </p:txBody>
      </p:sp>
      <p:sp>
        <p:nvSpPr>
          <p:cNvPr id="26" name="Text 7"/>
          <p:cNvSpPr/>
          <p:nvPr/>
        </p:nvSpPr>
        <p:spPr>
          <a:xfrm>
            <a:off x="838200" y="5295900"/>
            <a:ext cx="497865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артықшылықтары</a:t>
            </a:r>
            <a:endParaRPr lang="en-US" sz="1350" dirty="0"/>
          </a:p>
        </p:txBody>
      </p:sp>
      <p:sp>
        <p:nvSpPr>
          <p:cNvPr id="27" name="Text 8"/>
          <p:cNvSpPr/>
          <p:nvPr/>
        </p:nvSpPr>
        <p:spPr>
          <a:xfrm>
            <a:off x="790575" y="5753100"/>
            <a:ext cx="54381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даму перспективалары</a:t>
            </a:r>
            <a:endParaRPr lang="en-US" sz="1350" dirty="0"/>
          </a:p>
        </p:txBody>
      </p:sp>
      <p:sp>
        <p:nvSpPr>
          <p:cNvPr id="28" name="Text 9"/>
          <p:cNvSpPr/>
          <p:nvPr/>
        </p:nvSpPr>
        <p:spPr>
          <a:xfrm>
            <a:off x="6924675" y="2076450"/>
            <a:ext cx="5105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Дәріс жоспары</a:t>
            </a:r>
            <a:endParaRPr lang="en-US" sz="1800" dirty="0"/>
          </a:p>
        </p:txBody>
      </p:sp>
      <p:sp>
        <p:nvSpPr>
          <p:cNvPr id="29" name="Text 10"/>
          <p:cNvSpPr/>
          <p:nvPr/>
        </p:nvSpPr>
        <p:spPr>
          <a:xfrm>
            <a:off x="6663184" y="27432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7010400" y="2609850"/>
            <a:ext cx="312378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</a:t>
            </a:r>
            <a:endParaRPr lang="en-US" sz="1350" dirty="0"/>
          </a:p>
        </p:txBody>
      </p:sp>
      <p:sp>
        <p:nvSpPr>
          <p:cNvPr id="31" name="Text 12"/>
          <p:cNvSpPr/>
          <p:nvPr/>
        </p:nvSpPr>
        <p:spPr>
          <a:xfrm>
            <a:off x="7010400" y="2876550"/>
            <a:ext cx="312378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Олардың түрлері және қолданылуы</a:t>
            </a:r>
            <a:endParaRPr lang="en-US" sz="1200" dirty="0"/>
          </a:p>
        </p:txBody>
      </p:sp>
      <p:sp>
        <p:nvSpPr>
          <p:cNvPr id="32" name="Text 13"/>
          <p:cNvSpPr/>
          <p:nvPr/>
        </p:nvSpPr>
        <p:spPr>
          <a:xfrm>
            <a:off x="6663184" y="34290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200" dirty="0"/>
          </a:p>
        </p:txBody>
      </p:sp>
      <p:sp>
        <p:nvSpPr>
          <p:cNvPr id="33" name="Text 14"/>
          <p:cNvSpPr/>
          <p:nvPr/>
        </p:nvSpPr>
        <p:spPr>
          <a:xfrm>
            <a:off x="7010400" y="3295650"/>
            <a:ext cx="39331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түрлері</a:t>
            </a:r>
            <a:endParaRPr lang="en-US" sz="1350" dirty="0"/>
          </a:p>
        </p:txBody>
      </p:sp>
      <p:sp>
        <p:nvSpPr>
          <p:cNvPr id="34" name="Text 15"/>
          <p:cNvSpPr/>
          <p:nvPr/>
        </p:nvSpPr>
        <p:spPr>
          <a:xfrm>
            <a:off x="7010400" y="3562350"/>
            <a:ext cx="39331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зондтау, GPS, ГАЖ</a:t>
            </a:r>
            <a:endParaRPr lang="en-US" sz="1200" dirty="0"/>
          </a:p>
        </p:txBody>
      </p:sp>
      <p:sp>
        <p:nvSpPr>
          <p:cNvPr id="35" name="Text 16"/>
          <p:cNvSpPr/>
          <p:nvPr/>
        </p:nvSpPr>
        <p:spPr>
          <a:xfrm>
            <a:off x="6663184" y="41148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200" dirty="0"/>
          </a:p>
        </p:txBody>
      </p:sp>
      <p:sp>
        <p:nvSpPr>
          <p:cNvPr id="36" name="Text 17"/>
          <p:cNvSpPr/>
          <p:nvPr/>
        </p:nvSpPr>
        <p:spPr>
          <a:xfrm>
            <a:off x="7010400" y="3981450"/>
            <a:ext cx="205900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Қолдану салалары</a:t>
            </a:r>
            <a:endParaRPr lang="en-US" sz="1350" dirty="0"/>
          </a:p>
        </p:txBody>
      </p:sp>
      <p:sp>
        <p:nvSpPr>
          <p:cNvPr id="37" name="Text 18"/>
          <p:cNvSpPr/>
          <p:nvPr/>
        </p:nvSpPr>
        <p:spPr>
          <a:xfrm>
            <a:off x="7010400" y="4248150"/>
            <a:ext cx="205900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Практикалық мысалдар</a:t>
            </a:r>
            <a:endParaRPr lang="en-US" sz="1200" dirty="0"/>
          </a:p>
        </p:txBody>
      </p:sp>
      <p:sp>
        <p:nvSpPr>
          <p:cNvPr id="38" name="Text 19"/>
          <p:cNvSpPr/>
          <p:nvPr/>
        </p:nvSpPr>
        <p:spPr>
          <a:xfrm>
            <a:off x="6663184" y="4800600"/>
            <a:ext cx="10179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200" dirty="0"/>
          </a:p>
        </p:txBody>
      </p:sp>
      <p:sp>
        <p:nvSpPr>
          <p:cNvPr id="39" name="Text 20"/>
          <p:cNvSpPr/>
          <p:nvPr/>
        </p:nvSpPr>
        <p:spPr>
          <a:xfrm>
            <a:off x="7010400" y="4667250"/>
            <a:ext cx="396263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Артықшылықтары мен перспективалары</a:t>
            </a:r>
            <a:endParaRPr lang="en-US" sz="1350" dirty="0"/>
          </a:p>
        </p:txBody>
      </p:sp>
      <p:sp>
        <p:nvSpPr>
          <p:cNvPr id="40" name="Text 21"/>
          <p:cNvSpPr/>
          <p:nvPr/>
        </p:nvSpPr>
        <p:spPr>
          <a:xfrm>
            <a:off x="7010400" y="4933950"/>
            <a:ext cx="396263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Тиімділік және болашақ даму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00100"/>
            <a:ext cx="5638800" cy="4610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028700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" y="1409700"/>
            <a:ext cx="525780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2933700"/>
            <a:ext cx="5257800" cy="685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3048000"/>
            <a:ext cx="14287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3733800"/>
            <a:ext cx="5257800" cy="685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38481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4533900"/>
            <a:ext cx="5257800" cy="685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4648200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800100"/>
            <a:ext cx="5638800" cy="4610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1181100"/>
            <a:ext cx="22860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1714500"/>
            <a:ext cx="5257800" cy="1981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5100" y="1714500"/>
            <a:ext cx="5257800" cy="1981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9975" y="2809875"/>
            <a:ext cx="95250" cy="952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48725" y="3381375"/>
            <a:ext cx="95250" cy="95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7475" y="4048125"/>
            <a:ext cx="95250" cy="95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6225" y="4524375"/>
            <a:ext cx="95250" cy="95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01225" y="2619375"/>
            <a:ext cx="95250" cy="952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2475" y="3571875"/>
            <a:ext cx="95250" cy="952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7975" y="3381375"/>
            <a:ext cx="95250" cy="952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10475" y="4048125"/>
            <a:ext cx="95250" cy="95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15475" y="4714875"/>
            <a:ext cx="95250" cy="952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68495" y="2362200"/>
            <a:ext cx="1752005" cy="11811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82795" y="2819400"/>
            <a:ext cx="114300" cy="1143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82795" y="3048000"/>
            <a:ext cx="114300" cy="1143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982795" y="3276600"/>
            <a:ext cx="114300" cy="1143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15100" y="3810000"/>
            <a:ext cx="5257800" cy="14097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304800" y="1143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деректердің анықтамасы</a:t>
            </a:r>
            <a:endParaRPr lang="en-US" sz="2250" dirty="0"/>
          </a:p>
        </p:txBody>
      </p:sp>
      <p:sp>
        <p:nvSpPr>
          <p:cNvPr id="33" name="Text 1"/>
          <p:cNvSpPr/>
          <p:nvPr/>
        </p:nvSpPr>
        <p:spPr>
          <a:xfrm>
            <a:off x="790575" y="990600"/>
            <a:ext cx="63093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 дегеніміз не?</a:t>
            </a:r>
            <a:endParaRPr lang="en-US" sz="1800" dirty="0"/>
          </a:p>
        </p:txBody>
      </p:sp>
      <p:sp>
        <p:nvSpPr>
          <p:cNvPr id="34" name="Text 2"/>
          <p:cNvSpPr/>
          <p:nvPr/>
        </p:nvSpPr>
        <p:spPr>
          <a:xfrm>
            <a:off x="533400" y="1524000"/>
            <a:ext cx="5029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 жердегі объектілердің орналасуын, пішінін және қарым-қатынасын сипаттайтын географиялық құрамдас бөлігі бар ақпаратты қамтиды.</a:t>
            </a:r>
            <a:endParaRPr lang="en-US" sz="1350" dirty="0"/>
          </a:p>
        </p:txBody>
      </p:sp>
      <p:sp>
        <p:nvSpPr>
          <p:cNvPr id="35" name="Text 3"/>
          <p:cNvSpPr/>
          <p:nvPr/>
        </p:nvSpPr>
        <p:spPr>
          <a:xfrm>
            <a:off x="419100" y="2590800"/>
            <a:ext cx="6309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деректердің ерекшеліктері:</a:t>
            </a:r>
            <a:endParaRPr lang="en-US" sz="1500" dirty="0"/>
          </a:p>
        </p:txBody>
      </p:sp>
      <p:sp>
        <p:nvSpPr>
          <p:cNvPr id="36" name="Text 4"/>
          <p:cNvSpPr/>
          <p:nvPr/>
        </p:nvSpPr>
        <p:spPr>
          <a:xfrm>
            <a:off x="752475" y="3009900"/>
            <a:ext cx="484822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Координаттармен немесе топологиялық байланыстармен көрсетіледі</a:t>
            </a:r>
            <a:endParaRPr lang="en-US" sz="1350" dirty="0"/>
          </a:p>
        </p:txBody>
      </p:sp>
      <p:sp>
        <p:nvSpPr>
          <p:cNvPr id="37" name="Text 5"/>
          <p:cNvSpPr/>
          <p:nvPr/>
        </p:nvSpPr>
        <p:spPr>
          <a:xfrm>
            <a:off x="800100" y="3810000"/>
            <a:ext cx="4800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Объектілердің орналасуы мен қарым-қатынасын зерттеу арқылы заңдылықтарды ашады</a:t>
            </a:r>
            <a:endParaRPr lang="en-US" sz="1350" dirty="0"/>
          </a:p>
        </p:txBody>
      </p:sp>
      <p:sp>
        <p:nvSpPr>
          <p:cNvPr id="38" name="Text 6"/>
          <p:cNvSpPr/>
          <p:nvPr/>
        </p:nvSpPr>
        <p:spPr>
          <a:xfrm>
            <a:off x="800100" y="4610100"/>
            <a:ext cx="4800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Әртүрлі салаларда қолданылады: қала құрылысы, экология, тарих және басқалар</a:t>
            </a:r>
            <a:endParaRPr lang="en-US" sz="1350" dirty="0"/>
          </a:p>
        </p:txBody>
      </p:sp>
      <p:sp>
        <p:nvSpPr>
          <p:cNvPr id="39" name="Text 7"/>
          <p:cNvSpPr/>
          <p:nvPr/>
        </p:nvSpPr>
        <p:spPr>
          <a:xfrm>
            <a:off x="6858000" y="990600"/>
            <a:ext cx="52578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деректердің графикалық көрінісі</a:t>
            </a:r>
            <a:endParaRPr lang="en-US" sz="1800" dirty="0"/>
          </a:p>
        </p:txBody>
      </p:sp>
      <p:sp>
        <p:nvSpPr>
          <p:cNvPr id="40" name="Text 8"/>
          <p:cNvSpPr/>
          <p:nvPr/>
        </p:nvSpPr>
        <p:spPr>
          <a:xfrm>
            <a:off x="9982795" y="2476500"/>
            <a:ext cx="182808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Деректер нүктелері:</a:t>
            </a:r>
            <a:endParaRPr lang="en-US" sz="1200" dirty="0"/>
          </a:p>
        </p:txBody>
      </p:sp>
      <p:sp>
        <p:nvSpPr>
          <p:cNvPr id="41" name="Text 9"/>
          <p:cNvSpPr/>
          <p:nvPr/>
        </p:nvSpPr>
        <p:spPr>
          <a:xfrm>
            <a:off x="10173295" y="2781300"/>
            <a:ext cx="65704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Қалалар</a:t>
            </a:r>
            <a:endParaRPr lang="en-US" sz="1050" dirty="0"/>
          </a:p>
        </p:txBody>
      </p:sp>
      <p:sp>
        <p:nvSpPr>
          <p:cNvPr id="42" name="Text 10"/>
          <p:cNvSpPr/>
          <p:nvPr/>
        </p:nvSpPr>
        <p:spPr>
          <a:xfrm>
            <a:off x="10173295" y="3009900"/>
            <a:ext cx="110156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 айдындары</a:t>
            </a:r>
            <a:endParaRPr lang="en-US" sz="1050" dirty="0"/>
          </a:p>
        </p:txBody>
      </p:sp>
      <p:sp>
        <p:nvSpPr>
          <p:cNvPr id="43" name="Text 11"/>
          <p:cNvSpPr/>
          <p:nvPr/>
        </p:nvSpPr>
        <p:spPr>
          <a:xfrm>
            <a:off x="10173295" y="3238500"/>
            <a:ext cx="77223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Ормандар</a:t>
            </a:r>
            <a:endParaRPr lang="en-US" sz="1050" dirty="0"/>
          </a:p>
        </p:txBody>
      </p:sp>
      <p:sp>
        <p:nvSpPr>
          <p:cNvPr id="44" name="Text 12"/>
          <p:cNvSpPr/>
          <p:nvPr/>
        </p:nvSpPr>
        <p:spPr>
          <a:xfrm>
            <a:off x="6629400" y="3924300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 талдау</a:t>
            </a:r>
            <a:endParaRPr lang="en-US" sz="1350" dirty="0"/>
          </a:p>
        </p:txBody>
      </p:sp>
      <p:sp>
        <p:nvSpPr>
          <p:cNvPr id="45" name="Text 13"/>
          <p:cNvSpPr/>
          <p:nvPr/>
        </p:nvSpPr>
        <p:spPr>
          <a:xfrm>
            <a:off x="6629400" y="4191000"/>
            <a:ext cx="5029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талдау нысандар арасындағы қатынастарды зерттеу арқылы жасырын заңдылықтарды ашады. Мысалы, маршруттарды белгілеуді, арақашықтықтарды өлшеуді және объектілер арасындағы корреляцияны орнатуды қамтиды.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52500"/>
            <a:ext cx="5676900" cy="457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19200"/>
            <a:ext cx="20002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590800"/>
            <a:ext cx="14287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162300"/>
            <a:ext cx="219075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3733800"/>
            <a:ext cx="17145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7550" y="2019300"/>
            <a:ext cx="114300" cy="114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3330" y="2019300"/>
            <a:ext cx="362843" cy="285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0440" y="2228850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6221" y="2228850"/>
            <a:ext cx="114300" cy="114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7550" y="3390900"/>
            <a:ext cx="2495550" cy="723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400" y="4686300"/>
            <a:ext cx="5219700" cy="609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700" y="4829175"/>
            <a:ext cx="104775" cy="1333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952500"/>
            <a:ext cx="5676900" cy="4572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1219200"/>
            <a:ext cx="228600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2057400"/>
            <a:ext cx="190500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8900" y="262890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8900" y="3200400"/>
            <a:ext cx="190500" cy="2667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63050" y="2095500"/>
            <a:ext cx="240953" cy="113258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63050" y="2208758"/>
            <a:ext cx="240953" cy="113258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63050" y="2322016"/>
            <a:ext cx="240953" cy="113258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63050" y="2435275"/>
            <a:ext cx="240953" cy="113258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63050" y="2548533"/>
            <a:ext cx="240953" cy="113258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63050" y="2661791"/>
            <a:ext cx="240953" cy="113258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63050" y="2775049"/>
            <a:ext cx="240953" cy="113258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63050" y="2888307"/>
            <a:ext cx="240953" cy="113258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63050" y="3001566"/>
            <a:ext cx="240953" cy="113258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63050" y="3114824"/>
            <a:ext cx="240953" cy="113258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63050" y="3228082"/>
            <a:ext cx="240953" cy="113258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63050" y="3341340"/>
            <a:ext cx="240953" cy="113258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63050" y="3454598"/>
            <a:ext cx="240953" cy="113258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63050" y="3567857"/>
            <a:ext cx="240953" cy="113258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63050" y="3681115"/>
            <a:ext cx="240953" cy="113258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63050" y="3794373"/>
            <a:ext cx="240953" cy="113258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63050" y="3907631"/>
            <a:ext cx="240953" cy="113258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163050" y="4020889"/>
            <a:ext cx="240953" cy="113258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63050" y="4134148"/>
            <a:ext cx="240953" cy="113258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63050" y="4247406"/>
            <a:ext cx="240953" cy="113258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63050" y="4360664"/>
            <a:ext cx="240953" cy="113258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63050" y="4473922"/>
            <a:ext cx="240953" cy="113258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63050" y="4587180"/>
            <a:ext cx="240953" cy="113258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63050" y="4700439"/>
            <a:ext cx="240953" cy="113258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63050" y="4813697"/>
            <a:ext cx="240953" cy="113258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63050" y="4926955"/>
            <a:ext cx="240953" cy="113258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63050" y="5040213"/>
            <a:ext cx="240953" cy="113258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63050" y="5153471"/>
            <a:ext cx="240953" cy="113258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63050" y="5266730"/>
            <a:ext cx="240953" cy="113258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63050" y="5379988"/>
            <a:ext cx="240953" cy="113258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163050" y="5493246"/>
            <a:ext cx="240953" cy="113258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163050" y="5606504"/>
            <a:ext cx="240953" cy="113258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163050" y="5719763"/>
            <a:ext cx="240953" cy="113258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63050" y="5833021"/>
            <a:ext cx="240953" cy="113258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63050" y="5946279"/>
            <a:ext cx="240953" cy="113258"/>
          </a:xfrm>
          <a:prstGeom prst="rect">
            <a:avLst/>
          </a:prstGeom>
        </p:spPr>
      </p:pic>
      <p:pic>
        <p:nvPicPr>
          <p:cNvPr id="57" name="Image 55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163050" y="6059537"/>
            <a:ext cx="240953" cy="113258"/>
          </a:xfrm>
          <a:prstGeom prst="rect">
            <a:avLst/>
          </a:prstGeom>
        </p:spPr>
      </p:pic>
      <p:pic>
        <p:nvPicPr>
          <p:cNvPr id="58" name="Image 56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63050" y="6172795"/>
            <a:ext cx="240953" cy="113258"/>
          </a:xfrm>
          <a:prstGeom prst="rect">
            <a:avLst/>
          </a:prstGeom>
        </p:spPr>
      </p:pic>
      <p:pic>
        <p:nvPicPr>
          <p:cNvPr id="59" name="Image 57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63050" y="6286054"/>
            <a:ext cx="240953" cy="113258"/>
          </a:xfrm>
          <a:prstGeom prst="rect">
            <a:avLst/>
          </a:prstGeom>
        </p:spPr>
      </p:pic>
      <p:pic>
        <p:nvPicPr>
          <p:cNvPr id="60" name="Image 58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163050" y="6399312"/>
            <a:ext cx="240953" cy="113258"/>
          </a:xfrm>
          <a:prstGeom prst="rect">
            <a:avLst/>
          </a:prstGeom>
        </p:spPr>
      </p:pic>
      <p:pic>
        <p:nvPicPr>
          <p:cNvPr id="61" name="Image 59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163050" y="6512570"/>
            <a:ext cx="240953" cy="113258"/>
          </a:xfrm>
          <a:prstGeom prst="rect">
            <a:avLst/>
          </a:prstGeom>
        </p:spPr>
      </p:pic>
      <p:pic>
        <p:nvPicPr>
          <p:cNvPr id="62" name="Image 60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163050" y="6625828"/>
            <a:ext cx="240953" cy="113258"/>
          </a:xfrm>
          <a:prstGeom prst="rect">
            <a:avLst/>
          </a:prstGeom>
        </p:spPr>
      </p:pic>
      <p:pic>
        <p:nvPicPr>
          <p:cNvPr id="63" name="Image 61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163050" y="6739086"/>
            <a:ext cx="240953" cy="113258"/>
          </a:xfrm>
          <a:prstGeom prst="rect">
            <a:avLst/>
          </a:prstGeom>
        </p:spPr>
      </p:pic>
      <p:pic>
        <p:nvPicPr>
          <p:cNvPr id="64" name="Image 62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163050" y="6852345"/>
            <a:ext cx="240953" cy="113258"/>
          </a:xfrm>
          <a:prstGeom prst="rect">
            <a:avLst/>
          </a:prstGeom>
        </p:spPr>
      </p:pic>
      <p:pic>
        <p:nvPicPr>
          <p:cNvPr id="65" name="Image 6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6965603"/>
            <a:ext cx="240953" cy="113258"/>
          </a:xfrm>
          <a:prstGeom prst="rect">
            <a:avLst/>
          </a:prstGeom>
        </p:spPr>
      </p:pic>
      <p:pic>
        <p:nvPicPr>
          <p:cNvPr id="66" name="Image 6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078861"/>
            <a:ext cx="240953" cy="113258"/>
          </a:xfrm>
          <a:prstGeom prst="rect">
            <a:avLst/>
          </a:prstGeom>
        </p:spPr>
      </p:pic>
      <p:pic>
        <p:nvPicPr>
          <p:cNvPr id="67" name="Image 6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192119"/>
            <a:ext cx="240953" cy="113258"/>
          </a:xfrm>
          <a:prstGeom prst="rect">
            <a:avLst/>
          </a:prstGeom>
        </p:spPr>
      </p:pic>
      <p:pic>
        <p:nvPicPr>
          <p:cNvPr id="68" name="Image 6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305377"/>
            <a:ext cx="240953" cy="113258"/>
          </a:xfrm>
          <a:prstGeom prst="rect">
            <a:avLst/>
          </a:prstGeom>
        </p:spPr>
      </p:pic>
      <p:pic>
        <p:nvPicPr>
          <p:cNvPr id="69" name="Image 6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418636"/>
            <a:ext cx="240953" cy="113258"/>
          </a:xfrm>
          <a:prstGeom prst="rect">
            <a:avLst/>
          </a:prstGeom>
        </p:spPr>
      </p:pic>
      <p:pic>
        <p:nvPicPr>
          <p:cNvPr id="70" name="Image 6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531894"/>
            <a:ext cx="240953" cy="113258"/>
          </a:xfrm>
          <a:prstGeom prst="rect">
            <a:avLst/>
          </a:prstGeom>
        </p:spPr>
      </p:pic>
      <p:pic>
        <p:nvPicPr>
          <p:cNvPr id="71" name="Image 6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645152"/>
            <a:ext cx="240953" cy="113258"/>
          </a:xfrm>
          <a:prstGeom prst="rect">
            <a:avLst/>
          </a:prstGeom>
        </p:spPr>
      </p:pic>
      <p:pic>
        <p:nvPicPr>
          <p:cNvPr id="72" name="Image 70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758410"/>
            <a:ext cx="240953" cy="113258"/>
          </a:xfrm>
          <a:prstGeom prst="rect">
            <a:avLst/>
          </a:prstGeom>
        </p:spPr>
      </p:pic>
      <p:pic>
        <p:nvPicPr>
          <p:cNvPr id="73" name="Image 71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871668"/>
            <a:ext cx="240953" cy="113258"/>
          </a:xfrm>
          <a:prstGeom prst="rect">
            <a:avLst/>
          </a:prstGeom>
        </p:spPr>
      </p:pic>
      <p:pic>
        <p:nvPicPr>
          <p:cNvPr id="74" name="Image 7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7984927"/>
            <a:ext cx="240953" cy="113258"/>
          </a:xfrm>
          <a:prstGeom prst="rect">
            <a:avLst/>
          </a:prstGeom>
        </p:spPr>
      </p:pic>
      <p:pic>
        <p:nvPicPr>
          <p:cNvPr id="75" name="Image 7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098185"/>
            <a:ext cx="240953" cy="113258"/>
          </a:xfrm>
          <a:prstGeom prst="rect">
            <a:avLst/>
          </a:prstGeom>
        </p:spPr>
      </p:pic>
      <p:pic>
        <p:nvPicPr>
          <p:cNvPr id="76" name="Image 7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211443"/>
            <a:ext cx="240953" cy="113258"/>
          </a:xfrm>
          <a:prstGeom prst="rect">
            <a:avLst/>
          </a:prstGeom>
        </p:spPr>
      </p:pic>
      <p:pic>
        <p:nvPicPr>
          <p:cNvPr id="77" name="Image 7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324701"/>
            <a:ext cx="240953" cy="113258"/>
          </a:xfrm>
          <a:prstGeom prst="rect">
            <a:avLst/>
          </a:prstGeom>
        </p:spPr>
      </p:pic>
      <p:pic>
        <p:nvPicPr>
          <p:cNvPr id="78" name="Image 7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437959"/>
            <a:ext cx="240953" cy="113258"/>
          </a:xfrm>
          <a:prstGeom prst="rect">
            <a:avLst/>
          </a:prstGeom>
        </p:spPr>
      </p:pic>
      <p:pic>
        <p:nvPicPr>
          <p:cNvPr id="79" name="Image 7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551218"/>
            <a:ext cx="240953" cy="113258"/>
          </a:xfrm>
          <a:prstGeom prst="rect">
            <a:avLst/>
          </a:prstGeom>
        </p:spPr>
      </p:pic>
      <p:pic>
        <p:nvPicPr>
          <p:cNvPr id="80" name="Image 7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664476"/>
            <a:ext cx="240953" cy="113258"/>
          </a:xfrm>
          <a:prstGeom prst="rect">
            <a:avLst/>
          </a:prstGeom>
        </p:spPr>
      </p:pic>
      <p:pic>
        <p:nvPicPr>
          <p:cNvPr id="81" name="Image 7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777734"/>
            <a:ext cx="240953" cy="113258"/>
          </a:xfrm>
          <a:prstGeom prst="rect">
            <a:avLst/>
          </a:prstGeom>
        </p:spPr>
      </p:pic>
      <p:pic>
        <p:nvPicPr>
          <p:cNvPr id="82" name="Image 80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8890992"/>
            <a:ext cx="240953" cy="113258"/>
          </a:xfrm>
          <a:prstGeom prst="rect">
            <a:avLst/>
          </a:prstGeom>
        </p:spPr>
      </p:pic>
      <p:pic>
        <p:nvPicPr>
          <p:cNvPr id="83" name="Image 81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004250"/>
            <a:ext cx="240953" cy="113258"/>
          </a:xfrm>
          <a:prstGeom prst="rect">
            <a:avLst/>
          </a:prstGeom>
        </p:spPr>
      </p:pic>
      <p:pic>
        <p:nvPicPr>
          <p:cNvPr id="84" name="Image 8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117509"/>
            <a:ext cx="240953" cy="113258"/>
          </a:xfrm>
          <a:prstGeom prst="rect">
            <a:avLst/>
          </a:prstGeom>
        </p:spPr>
      </p:pic>
      <p:pic>
        <p:nvPicPr>
          <p:cNvPr id="85" name="Image 8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230767"/>
            <a:ext cx="240953" cy="113258"/>
          </a:xfrm>
          <a:prstGeom prst="rect">
            <a:avLst/>
          </a:prstGeom>
        </p:spPr>
      </p:pic>
      <p:pic>
        <p:nvPicPr>
          <p:cNvPr id="86" name="Image 8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344025"/>
            <a:ext cx="240953" cy="113258"/>
          </a:xfrm>
          <a:prstGeom prst="rect">
            <a:avLst/>
          </a:prstGeom>
        </p:spPr>
      </p:pic>
      <p:pic>
        <p:nvPicPr>
          <p:cNvPr id="87" name="Image 8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457283"/>
            <a:ext cx="240953" cy="113258"/>
          </a:xfrm>
          <a:prstGeom prst="rect">
            <a:avLst/>
          </a:prstGeom>
        </p:spPr>
      </p:pic>
      <p:pic>
        <p:nvPicPr>
          <p:cNvPr id="88" name="Image 8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570541"/>
            <a:ext cx="240953" cy="113258"/>
          </a:xfrm>
          <a:prstGeom prst="rect">
            <a:avLst/>
          </a:prstGeom>
        </p:spPr>
      </p:pic>
      <p:pic>
        <p:nvPicPr>
          <p:cNvPr id="89" name="Image 8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683800"/>
            <a:ext cx="240953" cy="113258"/>
          </a:xfrm>
          <a:prstGeom prst="rect">
            <a:avLst/>
          </a:prstGeom>
        </p:spPr>
      </p:pic>
      <p:pic>
        <p:nvPicPr>
          <p:cNvPr id="90" name="Image 8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797058"/>
            <a:ext cx="240953" cy="113258"/>
          </a:xfrm>
          <a:prstGeom prst="rect">
            <a:avLst/>
          </a:prstGeom>
        </p:spPr>
      </p:pic>
      <p:pic>
        <p:nvPicPr>
          <p:cNvPr id="91" name="Image 8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9910316"/>
            <a:ext cx="240953" cy="113258"/>
          </a:xfrm>
          <a:prstGeom prst="rect">
            <a:avLst/>
          </a:prstGeom>
        </p:spPr>
      </p:pic>
      <p:pic>
        <p:nvPicPr>
          <p:cNvPr id="92" name="Image 90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023574"/>
            <a:ext cx="240953" cy="113258"/>
          </a:xfrm>
          <a:prstGeom prst="rect">
            <a:avLst/>
          </a:prstGeom>
        </p:spPr>
      </p:pic>
      <p:pic>
        <p:nvPicPr>
          <p:cNvPr id="93" name="Image 91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136832"/>
            <a:ext cx="240953" cy="113258"/>
          </a:xfrm>
          <a:prstGeom prst="rect">
            <a:avLst/>
          </a:prstGeom>
        </p:spPr>
      </p:pic>
      <p:pic>
        <p:nvPicPr>
          <p:cNvPr id="94" name="Image 9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250091"/>
            <a:ext cx="240953" cy="113258"/>
          </a:xfrm>
          <a:prstGeom prst="rect">
            <a:avLst/>
          </a:prstGeom>
        </p:spPr>
      </p:pic>
      <p:pic>
        <p:nvPicPr>
          <p:cNvPr id="95" name="Image 9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363349"/>
            <a:ext cx="240953" cy="113258"/>
          </a:xfrm>
          <a:prstGeom prst="rect">
            <a:avLst/>
          </a:prstGeom>
        </p:spPr>
      </p:pic>
      <p:pic>
        <p:nvPicPr>
          <p:cNvPr id="96" name="Image 9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476607"/>
            <a:ext cx="240953" cy="113258"/>
          </a:xfrm>
          <a:prstGeom prst="rect">
            <a:avLst/>
          </a:prstGeom>
        </p:spPr>
      </p:pic>
      <p:pic>
        <p:nvPicPr>
          <p:cNvPr id="97" name="Image 9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589865"/>
            <a:ext cx="240953" cy="113258"/>
          </a:xfrm>
          <a:prstGeom prst="rect">
            <a:avLst/>
          </a:prstGeom>
        </p:spPr>
      </p:pic>
      <p:pic>
        <p:nvPicPr>
          <p:cNvPr id="98" name="Image 9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703123"/>
            <a:ext cx="240953" cy="113258"/>
          </a:xfrm>
          <a:prstGeom prst="rect">
            <a:avLst/>
          </a:prstGeom>
        </p:spPr>
      </p:pic>
      <p:pic>
        <p:nvPicPr>
          <p:cNvPr id="99" name="Image 9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816382"/>
            <a:ext cx="240953" cy="113258"/>
          </a:xfrm>
          <a:prstGeom prst="rect">
            <a:avLst/>
          </a:prstGeom>
        </p:spPr>
      </p:pic>
      <p:pic>
        <p:nvPicPr>
          <p:cNvPr id="100" name="Image 9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0929640"/>
            <a:ext cx="240953" cy="113258"/>
          </a:xfrm>
          <a:prstGeom prst="rect">
            <a:avLst/>
          </a:prstGeom>
        </p:spPr>
      </p:pic>
      <p:pic>
        <p:nvPicPr>
          <p:cNvPr id="101" name="Image 9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042898"/>
            <a:ext cx="240953" cy="113258"/>
          </a:xfrm>
          <a:prstGeom prst="rect">
            <a:avLst/>
          </a:prstGeom>
        </p:spPr>
      </p:pic>
      <p:pic>
        <p:nvPicPr>
          <p:cNvPr id="102" name="Image 100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156156"/>
            <a:ext cx="240953" cy="113258"/>
          </a:xfrm>
          <a:prstGeom prst="rect">
            <a:avLst/>
          </a:prstGeom>
        </p:spPr>
      </p:pic>
      <p:pic>
        <p:nvPicPr>
          <p:cNvPr id="103" name="Image 101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269414"/>
            <a:ext cx="240953" cy="113258"/>
          </a:xfrm>
          <a:prstGeom prst="rect">
            <a:avLst/>
          </a:prstGeom>
        </p:spPr>
      </p:pic>
      <p:pic>
        <p:nvPicPr>
          <p:cNvPr id="104" name="Image 10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382673"/>
            <a:ext cx="240953" cy="113258"/>
          </a:xfrm>
          <a:prstGeom prst="rect">
            <a:avLst/>
          </a:prstGeom>
        </p:spPr>
      </p:pic>
      <p:pic>
        <p:nvPicPr>
          <p:cNvPr id="105" name="Image 10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495931"/>
            <a:ext cx="240953" cy="113258"/>
          </a:xfrm>
          <a:prstGeom prst="rect">
            <a:avLst/>
          </a:prstGeom>
        </p:spPr>
      </p:pic>
      <p:pic>
        <p:nvPicPr>
          <p:cNvPr id="106" name="Image 10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609189"/>
            <a:ext cx="240953" cy="113258"/>
          </a:xfrm>
          <a:prstGeom prst="rect">
            <a:avLst/>
          </a:prstGeom>
        </p:spPr>
      </p:pic>
      <p:pic>
        <p:nvPicPr>
          <p:cNvPr id="107" name="Image 10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722447"/>
            <a:ext cx="240953" cy="113258"/>
          </a:xfrm>
          <a:prstGeom prst="rect">
            <a:avLst/>
          </a:prstGeom>
        </p:spPr>
      </p:pic>
      <p:pic>
        <p:nvPicPr>
          <p:cNvPr id="108" name="Image 10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835705"/>
            <a:ext cx="240953" cy="113258"/>
          </a:xfrm>
          <a:prstGeom prst="rect">
            <a:avLst/>
          </a:prstGeom>
        </p:spPr>
      </p:pic>
      <p:pic>
        <p:nvPicPr>
          <p:cNvPr id="109" name="Image 10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1948964"/>
            <a:ext cx="240953" cy="113258"/>
          </a:xfrm>
          <a:prstGeom prst="rect">
            <a:avLst/>
          </a:prstGeom>
        </p:spPr>
      </p:pic>
      <p:pic>
        <p:nvPicPr>
          <p:cNvPr id="110" name="Image 10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062222"/>
            <a:ext cx="240953" cy="113258"/>
          </a:xfrm>
          <a:prstGeom prst="rect">
            <a:avLst/>
          </a:prstGeom>
        </p:spPr>
      </p:pic>
      <p:pic>
        <p:nvPicPr>
          <p:cNvPr id="111" name="Image 10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175480"/>
            <a:ext cx="240953" cy="113258"/>
          </a:xfrm>
          <a:prstGeom prst="rect">
            <a:avLst/>
          </a:prstGeom>
        </p:spPr>
      </p:pic>
      <p:pic>
        <p:nvPicPr>
          <p:cNvPr id="112" name="Image 110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288738"/>
            <a:ext cx="240953" cy="113258"/>
          </a:xfrm>
          <a:prstGeom prst="rect">
            <a:avLst/>
          </a:prstGeom>
        </p:spPr>
      </p:pic>
      <p:pic>
        <p:nvPicPr>
          <p:cNvPr id="113" name="Image 111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401996"/>
            <a:ext cx="240953" cy="113258"/>
          </a:xfrm>
          <a:prstGeom prst="rect">
            <a:avLst/>
          </a:prstGeom>
        </p:spPr>
      </p:pic>
      <p:pic>
        <p:nvPicPr>
          <p:cNvPr id="114" name="Image 11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515255"/>
            <a:ext cx="240953" cy="113258"/>
          </a:xfrm>
          <a:prstGeom prst="rect">
            <a:avLst/>
          </a:prstGeom>
        </p:spPr>
      </p:pic>
      <p:pic>
        <p:nvPicPr>
          <p:cNvPr id="115" name="Image 113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628513"/>
            <a:ext cx="240953" cy="113258"/>
          </a:xfrm>
          <a:prstGeom prst="rect">
            <a:avLst/>
          </a:prstGeom>
        </p:spPr>
      </p:pic>
      <p:pic>
        <p:nvPicPr>
          <p:cNvPr id="116" name="Image 114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741771"/>
            <a:ext cx="240953" cy="113258"/>
          </a:xfrm>
          <a:prstGeom prst="rect">
            <a:avLst/>
          </a:prstGeom>
        </p:spPr>
      </p:pic>
      <p:pic>
        <p:nvPicPr>
          <p:cNvPr id="117" name="Image 115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855029"/>
            <a:ext cx="240953" cy="113258"/>
          </a:xfrm>
          <a:prstGeom prst="rect">
            <a:avLst/>
          </a:prstGeom>
        </p:spPr>
      </p:pic>
      <p:pic>
        <p:nvPicPr>
          <p:cNvPr id="118" name="Image 116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2968288"/>
            <a:ext cx="240953" cy="113258"/>
          </a:xfrm>
          <a:prstGeom prst="rect">
            <a:avLst/>
          </a:prstGeom>
        </p:spPr>
      </p:pic>
      <p:pic>
        <p:nvPicPr>
          <p:cNvPr id="119" name="Image 117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3081546"/>
            <a:ext cx="240953" cy="113258"/>
          </a:xfrm>
          <a:prstGeom prst="rect">
            <a:avLst/>
          </a:prstGeom>
        </p:spPr>
      </p:pic>
      <p:pic>
        <p:nvPicPr>
          <p:cNvPr id="120" name="Image 118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3194804"/>
            <a:ext cx="240953" cy="113258"/>
          </a:xfrm>
          <a:prstGeom prst="rect">
            <a:avLst/>
          </a:prstGeom>
        </p:spPr>
      </p:pic>
      <p:pic>
        <p:nvPicPr>
          <p:cNvPr id="121" name="Image 119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63050" y="13308062"/>
            <a:ext cx="240953" cy="113258"/>
          </a:xfrm>
          <a:prstGeom prst="rect">
            <a:avLst/>
          </a:prstGeom>
        </p:spPr>
      </p:pic>
      <p:pic>
        <p:nvPicPr>
          <p:cNvPr id="122" name="Image 120" descr="preencoded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163050" y="3467100"/>
            <a:ext cx="2495550" cy="571500"/>
          </a:xfrm>
          <a:prstGeom prst="rect">
            <a:avLst/>
          </a:prstGeom>
        </p:spPr>
      </p:pic>
      <p:pic>
        <p:nvPicPr>
          <p:cNvPr id="123" name="Image 121" descr="preencoded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438900" y="4686300"/>
            <a:ext cx="5219700" cy="609600"/>
          </a:xfrm>
          <a:prstGeom prst="rect">
            <a:avLst/>
          </a:prstGeom>
        </p:spPr>
      </p:pic>
      <p:pic>
        <p:nvPicPr>
          <p:cNvPr id="124" name="Image 1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4829175"/>
            <a:ext cx="104775" cy="133350"/>
          </a:xfrm>
          <a:prstGeom prst="rect">
            <a:avLst/>
          </a:prstGeom>
        </p:spPr>
      </p:pic>
      <p:sp>
        <p:nvSpPr>
          <p:cNvPr id="125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деректердің түрлері</a:t>
            </a:r>
            <a:endParaRPr lang="en-US" sz="2250" dirty="0"/>
          </a:p>
        </p:txBody>
      </p:sp>
      <p:sp>
        <p:nvSpPr>
          <p:cNvPr id="126" name="Text 1"/>
          <p:cNvSpPr/>
          <p:nvPr/>
        </p:nvSpPr>
        <p:spPr>
          <a:xfrm>
            <a:off x="847725" y="1181100"/>
            <a:ext cx="52197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Векторлық деректер</a:t>
            </a:r>
            <a:endParaRPr lang="en-US" sz="1800" dirty="0"/>
          </a:p>
        </p:txBody>
      </p:sp>
      <p:sp>
        <p:nvSpPr>
          <p:cNvPr id="127" name="Text 2"/>
          <p:cNvSpPr/>
          <p:nvPr/>
        </p:nvSpPr>
        <p:spPr>
          <a:xfrm>
            <a:off x="533400" y="1600200"/>
            <a:ext cx="249555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Нүктелерді, сызықтарды және көпбұрыштарды пайдаланыңыз</a:t>
            </a:r>
            <a:endParaRPr lang="en-US" sz="1350" dirty="0"/>
          </a:p>
        </p:txBody>
      </p:sp>
      <p:sp>
        <p:nvSpPr>
          <p:cNvPr id="128" name="Text 3"/>
          <p:cNvSpPr/>
          <p:nvPr/>
        </p:nvSpPr>
        <p:spPr>
          <a:xfrm>
            <a:off x="790575" y="2552700"/>
            <a:ext cx="171396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Нүктелер</a:t>
            </a:r>
            <a:endParaRPr lang="en-US" sz="1200" dirty="0"/>
          </a:p>
        </p:txBody>
      </p:sp>
      <p:sp>
        <p:nvSpPr>
          <p:cNvPr id="129" name="Text 4"/>
          <p:cNvSpPr/>
          <p:nvPr/>
        </p:nvSpPr>
        <p:spPr>
          <a:xfrm>
            <a:off x="790575" y="2781300"/>
            <a:ext cx="171396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Қалалар, жолаушылар</a:t>
            </a:r>
            <a:endParaRPr lang="en-US" sz="1050" dirty="0"/>
          </a:p>
        </p:txBody>
      </p:sp>
      <p:sp>
        <p:nvSpPr>
          <p:cNvPr id="130" name="Text 5"/>
          <p:cNvSpPr/>
          <p:nvPr/>
        </p:nvSpPr>
        <p:spPr>
          <a:xfrm>
            <a:off x="866775" y="3124200"/>
            <a:ext cx="161329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Сызықтар</a:t>
            </a:r>
            <a:endParaRPr lang="en-US" sz="1200" dirty="0"/>
          </a:p>
        </p:txBody>
      </p:sp>
      <p:sp>
        <p:nvSpPr>
          <p:cNvPr id="131" name="Text 6"/>
          <p:cNvSpPr/>
          <p:nvPr/>
        </p:nvSpPr>
        <p:spPr>
          <a:xfrm>
            <a:off x="866775" y="3352800"/>
            <a:ext cx="193595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Жолдар, өзендер, шектер</a:t>
            </a:r>
            <a:endParaRPr lang="en-US" sz="1050" dirty="0"/>
          </a:p>
        </p:txBody>
      </p:sp>
      <p:sp>
        <p:nvSpPr>
          <p:cNvPr id="132" name="Text 7"/>
          <p:cNvSpPr/>
          <p:nvPr/>
        </p:nvSpPr>
        <p:spPr>
          <a:xfrm>
            <a:off x="819150" y="3695700"/>
            <a:ext cx="22098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Көпбұрыштар</a:t>
            </a:r>
            <a:endParaRPr lang="en-US" sz="1200" dirty="0"/>
          </a:p>
        </p:txBody>
      </p:sp>
      <p:sp>
        <p:nvSpPr>
          <p:cNvPr id="133" name="Text 8"/>
          <p:cNvSpPr/>
          <p:nvPr/>
        </p:nvSpPr>
        <p:spPr>
          <a:xfrm>
            <a:off x="819150" y="3924300"/>
            <a:ext cx="2209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Ормандар, су айдындары, қала аудандары</a:t>
            </a:r>
            <a:endParaRPr lang="en-US" sz="1050" dirty="0"/>
          </a:p>
        </p:txBody>
      </p:sp>
      <p:sp>
        <p:nvSpPr>
          <p:cNvPr id="134" name="Text 9"/>
          <p:cNvSpPr/>
          <p:nvPr/>
        </p:nvSpPr>
        <p:spPr>
          <a:xfrm>
            <a:off x="3145155" y="3505200"/>
            <a:ext cx="2720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Векторлық деректер</a:t>
            </a:r>
            <a:endParaRPr lang="en-US" sz="1050" dirty="0"/>
          </a:p>
        </p:txBody>
      </p:sp>
      <p:sp>
        <p:nvSpPr>
          <p:cNvPr id="135" name="Text 10"/>
          <p:cNvSpPr/>
          <p:nvPr/>
        </p:nvSpPr>
        <p:spPr>
          <a:xfrm>
            <a:off x="3371850" y="3695700"/>
            <a:ext cx="22669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Координаттармен байланыстырылған объектілер</a:t>
            </a:r>
            <a:endParaRPr lang="en-US" sz="900" dirty="0"/>
          </a:p>
        </p:txBody>
      </p:sp>
      <p:sp>
        <p:nvSpPr>
          <p:cNvPr id="136" name="Text 11"/>
          <p:cNvSpPr/>
          <p:nvPr/>
        </p:nvSpPr>
        <p:spPr>
          <a:xfrm>
            <a:off x="828675" y="4800600"/>
            <a:ext cx="49911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Қолдану мысалы: Қала құрылысын жоспарлаушылар инфрақұрылымды жоспарлау үшін векторлық деректерді пайдаланады</a:t>
            </a:r>
            <a:endParaRPr lang="en-US" sz="1050" dirty="0"/>
          </a:p>
        </p:txBody>
      </p:sp>
      <p:sp>
        <p:nvSpPr>
          <p:cNvPr id="137" name="Text 12"/>
          <p:cNvSpPr/>
          <p:nvPr/>
        </p:nvSpPr>
        <p:spPr>
          <a:xfrm>
            <a:off x="6781800" y="1181100"/>
            <a:ext cx="52197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Растрлық деректер</a:t>
            </a:r>
            <a:endParaRPr lang="en-US" sz="1800" dirty="0"/>
          </a:p>
        </p:txBody>
      </p:sp>
      <p:sp>
        <p:nvSpPr>
          <p:cNvPr id="138" name="Text 13"/>
          <p:cNvSpPr/>
          <p:nvPr/>
        </p:nvSpPr>
        <p:spPr>
          <a:xfrm>
            <a:off x="6438900" y="1600200"/>
            <a:ext cx="29946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Деректерді тор түрінде ұсыну</a:t>
            </a:r>
            <a:endParaRPr lang="en-US" sz="1350" dirty="0"/>
          </a:p>
        </p:txBody>
      </p:sp>
      <p:sp>
        <p:nvSpPr>
          <p:cNvPr id="139" name="Text 14"/>
          <p:cNvSpPr/>
          <p:nvPr/>
        </p:nvSpPr>
        <p:spPr>
          <a:xfrm>
            <a:off x="6743700" y="2019300"/>
            <a:ext cx="221831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Спутниктік суреттер</a:t>
            </a:r>
            <a:endParaRPr lang="en-US" sz="1200" dirty="0"/>
          </a:p>
        </p:txBody>
      </p:sp>
      <p:sp>
        <p:nvSpPr>
          <p:cNvPr id="140" name="Text 15"/>
          <p:cNvSpPr/>
          <p:nvPr/>
        </p:nvSpPr>
        <p:spPr>
          <a:xfrm>
            <a:off x="6743700" y="2247900"/>
            <a:ext cx="221831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Жер бетінің визуалды көрінісі</a:t>
            </a:r>
            <a:endParaRPr lang="en-US" sz="1050" dirty="0"/>
          </a:p>
        </p:txBody>
      </p:sp>
      <p:sp>
        <p:nvSpPr>
          <p:cNvPr id="141" name="Text 16"/>
          <p:cNvSpPr/>
          <p:nvPr/>
        </p:nvSpPr>
        <p:spPr>
          <a:xfrm>
            <a:off x="6743700" y="2590800"/>
            <a:ext cx="223027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Биіктік карталары</a:t>
            </a:r>
            <a:endParaRPr lang="en-US" sz="1200" dirty="0"/>
          </a:p>
        </p:txBody>
      </p:sp>
      <p:sp>
        <p:nvSpPr>
          <p:cNvPr id="142" name="Text 17"/>
          <p:cNvSpPr/>
          <p:nvPr/>
        </p:nvSpPr>
        <p:spPr>
          <a:xfrm>
            <a:off x="6743700" y="2819400"/>
            <a:ext cx="223027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Терендік пен биіктік айырымы</a:t>
            </a:r>
            <a:endParaRPr lang="en-US" sz="1050" dirty="0"/>
          </a:p>
        </p:txBody>
      </p:sp>
      <p:sp>
        <p:nvSpPr>
          <p:cNvPr id="143" name="Text 18"/>
          <p:cNvSpPr/>
          <p:nvPr/>
        </p:nvSpPr>
        <p:spPr>
          <a:xfrm>
            <a:off x="6743700" y="3162300"/>
            <a:ext cx="239529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Метеорологиялық деректер</a:t>
            </a:r>
            <a:endParaRPr lang="en-US" sz="1200" dirty="0"/>
          </a:p>
        </p:txBody>
      </p:sp>
      <p:sp>
        <p:nvSpPr>
          <p:cNvPr id="144" name="Text 19"/>
          <p:cNvSpPr/>
          <p:nvPr/>
        </p:nvSpPr>
        <p:spPr>
          <a:xfrm>
            <a:off x="6743700" y="3390900"/>
            <a:ext cx="239529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Температура, ылғалдық, басы</a:t>
            </a:r>
            <a:endParaRPr lang="en-US" sz="1050" dirty="0"/>
          </a:p>
        </p:txBody>
      </p:sp>
      <p:sp>
        <p:nvSpPr>
          <p:cNvPr id="145" name="Text 20"/>
          <p:cNvSpPr/>
          <p:nvPr/>
        </p:nvSpPr>
        <p:spPr>
          <a:xfrm>
            <a:off x="9050655" y="3581400"/>
            <a:ext cx="2720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Растрлық деректер</a:t>
            </a:r>
            <a:endParaRPr lang="en-US" sz="1050" dirty="0"/>
          </a:p>
        </p:txBody>
      </p:sp>
      <p:sp>
        <p:nvSpPr>
          <p:cNvPr id="146" name="Text 21"/>
          <p:cNvSpPr/>
          <p:nvPr/>
        </p:nvSpPr>
        <p:spPr>
          <a:xfrm>
            <a:off x="9050655" y="3771900"/>
            <a:ext cx="272034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Тор түрінде орналасқан мәндер</a:t>
            </a:r>
            <a:endParaRPr lang="en-US" sz="900" dirty="0"/>
          </a:p>
        </p:txBody>
      </p:sp>
      <p:sp>
        <p:nvSpPr>
          <p:cNvPr id="147" name="Text 22"/>
          <p:cNvSpPr/>
          <p:nvPr/>
        </p:nvSpPr>
        <p:spPr>
          <a:xfrm>
            <a:off x="6734175" y="4800600"/>
            <a:ext cx="49911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Қолдану мысалы: Эколог ғалымдар жер пайдаланудағы өзгерістер мен экожүйелерге әсерін растрлық деректер арқылы бақылайды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914400"/>
            <a:ext cx="5676900" cy="5619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1811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1600200"/>
            <a:ext cx="5219700" cy="1638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3848100"/>
            <a:ext cx="450205" cy="609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4686300"/>
            <a:ext cx="4286250" cy="1619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914400"/>
            <a:ext cx="5676900" cy="5619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1181100"/>
            <a:ext cx="22860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1600200"/>
            <a:ext cx="5219700" cy="800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17526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2750" y="184785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2552700"/>
            <a:ext cx="5219700" cy="1028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2705100"/>
            <a:ext cx="457200" cy="457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2750" y="2800350"/>
            <a:ext cx="190500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3733800"/>
            <a:ext cx="5219700" cy="1028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3886200"/>
            <a:ext cx="457200" cy="4572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48463" y="3981450"/>
            <a:ext cx="219075" cy="2667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04800" y="1524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 технологиясы</a:t>
            </a:r>
            <a:endParaRPr lang="en-US" sz="2250" dirty="0"/>
          </a:p>
        </p:txBody>
      </p:sp>
      <p:sp>
        <p:nvSpPr>
          <p:cNvPr id="22" name="Text 1"/>
          <p:cNvSpPr/>
          <p:nvPr/>
        </p:nvSpPr>
        <p:spPr>
          <a:xfrm>
            <a:off x="838200" y="1143000"/>
            <a:ext cx="6263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 - не?</a:t>
            </a:r>
            <a:endParaRPr lang="en-US" sz="1800" dirty="0"/>
          </a:p>
        </p:txBody>
      </p:sp>
      <p:sp>
        <p:nvSpPr>
          <p:cNvPr id="23" name="Text 2"/>
          <p:cNvSpPr/>
          <p:nvPr/>
        </p:nvSpPr>
        <p:spPr>
          <a:xfrm>
            <a:off x="647700" y="1752600"/>
            <a:ext cx="4914900" cy="1333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 - зерттелетін объектілердің шағылыстыру қабілетіне сүйене отырып, олардың күн белсенділігіне (пассивті әдіс) немесе жасанды түрде жасалған сәулелену көздеріне (активті әдіс) реакциясы талданады.</a:t>
            </a:r>
            <a:endParaRPr lang="en-US" sz="1350" dirty="0"/>
          </a:p>
        </p:txBody>
      </p:sp>
      <p:sp>
        <p:nvSpPr>
          <p:cNvPr id="24" name="Text 3"/>
          <p:cNvSpPr/>
          <p:nvPr/>
        </p:nvSpPr>
        <p:spPr>
          <a:xfrm>
            <a:off x="495300" y="3467100"/>
            <a:ext cx="62636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Қашықтықтан зондтаудың жетілдірілген құралдары</a:t>
            </a:r>
            <a:endParaRPr lang="en-US" sz="1500" dirty="0"/>
          </a:p>
        </p:txBody>
      </p:sp>
      <p:sp>
        <p:nvSpPr>
          <p:cNvPr id="25" name="Text 4"/>
          <p:cNvSpPr/>
          <p:nvPr/>
        </p:nvSpPr>
        <p:spPr>
          <a:xfrm>
            <a:off x="1097905" y="3886200"/>
            <a:ext cx="461709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Тіпті өлшемі бір метрге дейінгі кішкентай объектілерді де анықтауға қабілетті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6819900" y="1143000"/>
            <a:ext cx="6263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Ақпарат жинау әдістері</a:t>
            </a:r>
            <a:endParaRPr lang="en-US" sz="1800" dirty="0"/>
          </a:p>
        </p:txBody>
      </p:sp>
      <p:sp>
        <p:nvSpPr>
          <p:cNvPr id="27" name="Text 6"/>
          <p:cNvSpPr/>
          <p:nvPr/>
        </p:nvSpPr>
        <p:spPr>
          <a:xfrm>
            <a:off x="7239000" y="1752600"/>
            <a:ext cx="474559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Электромагниттік импульстар</a:t>
            </a:r>
            <a:endParaRPr lang="en-US" sz="1350" dirty="0"/>
          </a:p>
        </p:txBody>
      </p:sp>
      <p:sp>
        <p:nvSpPr>
          <p:cNvPr id="28" name="Text 7"/>
          <p:cNvSpPr/>
          <p:nvPr/>
        </p:nvSpPr>
        <p:spPr>
          <a:xfrm>
            <a:off x="7239000" y="2019300"/>
            <a:ext cx="474559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Көрінетін, инфрақызыл және микротолқынды спектрде</a:t>
            </a:r>
            <a:endParaRPr lang="en-US" sz="1200" dirty="0"/>
          </a:p>
        </p:txBody>
      </p:sp>
      <p:sp>
        <p:nvSpPr>
          <p:cNvPr id="29" name="Text 8"/>
          <p:cNvSpPr/>
          <p:nvPr/>
        </p:nvSpPr>
        <p:spPr>
          <a:xfrm>
            <a:off x="7239000" y="2705100"/>
            <a:ext cx="5166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Фильм немесе сандық фотосурет</a:t>
            </a:r>
            <a:endParaRPr lang="en-US" sz="1350" dirty="0"/>
          </a:p>
        </p:txBody>
      </p:sp>
      <p:sp>
        <p:nvSpPr>
          <p:cNvPr id="30" name="Text 9"/>
          <p:cNvSpPr/>
          <p:nvPr/>
        </p:nvSpPr>
        <p:spPr>
          <a:xfrm>
            <a:off x="7239000" y="2971800"/>
            <a:ext cx="4305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Басқарылатын және ұшқышсыз көліктері бар аймақтар (ұшақтар мен ұшқышсыз ұшақтар)</a:t>
            </a:r>
            <a:endParaRPr lang="en-US" sz="1200" dirty="0"/>
          </a:p>
        </p:txBody>
      </p:sp>
      <p:sp>
        <p:nvSpPr>
          <p:cNvPr id="31" name="Text 10"/>
          <p:cNvSpPr/>
          <p:nvPr/>
        </p:nvSpPr>
        <p:spPr>
          <a:xfrm>
            <a:off x="7239000" y="3886200"/>
            <a:ext cx="5166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Радарлар мен лидарлар</a:t>
            </a:r>
            <a:endParaRPr lang="en-US" sz="1350" dirty="0"/>
          </a:p>
        </p:txBody>
      </p:sp>
      <p:sp>
        <p:nvSpPr>
          <p:cNvPr id="32" name="Text 11"/>
          <p:cNvSpPr/>
          <p:nvPr/>
        </p:nvSpPr>
        <p:spPr>
          <a:xfrm>
            <a:off x="7239000" y="4152900"/>
            <a:ext cx="4305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Радио және жарық сигналдарының көмегімен объектіге дейінгі қашықтықты анықтау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52500"/>
            <a:ext cx="5562600" cy="5562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192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600200"/>
            <a:ext cx="5105400" cy="1104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100" y="2819400"/>
            <a:ext cx="3810000" cy="2667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56388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6019800"/>
            <a:ext cx="142875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52500"/>
            <a:ext cx="5562600" cy="5562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1219200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16002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7975" y="1714500"/>
            <a:ext cx="17145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2247900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7500" y="23622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289560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7500" y="30099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5219700"/>
            <a:ext cx="5105400" cy="1066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05600" y="5419725"/>
            <a:ext cx="133350" cy="17145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04800" y="1524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Ғаламдық позициялау жүйелері (GPS)</a:t>
            </a:r>
            <a:endParaRPr lang="en-US" sz="2250" dirty="0"/>
          </a:p>
        </p:txBody>
      </p:sp>
      <p:sp>
        <p:nvSpPr>
          <p:cNvPr id="22" name="Text 1"/>
          <p:cNvSpPr/>
          <p:nvPr/>
        </p:nvSpPr>
        <p:spPr>
          <a:xfrm>
            <a:off x="876300" y="1181100"/>
            <a:ext cx="5105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GPS принципі</a:t>
            </a:r>
            <a:endParaRPr lang="en-US" sz="1800" dirty="0"/>
          </a:p>
        </p:txBody>
      </p:sp>
      <p:sp>
        <p:nvSpPr>
          <p:cNvPr id="23" name="Text 2"/>
          <p:cNvSpPr/>
          <p:nvPr/>
        </p:nvSpPr>
        <p:spPr>
          <a:xfrm>
            <a:off x="685800" y="1752600"/>
            <a:ext cx="4800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GPS объектінің орналасқан жерін оның үш белгілі сигнал көзінен қашықтығына қарай есептейтін </a:t>
            </a:r>
            <a:r>
              <a:rPr lang="en-US" sz="13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триангуляцияға</a:t>
            </a: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негізделген.</a:t>
            </a:r>
            <a:endParaRPr lang="en-US" sz="1350" dirty="0"/>
          </a:p>
        </p:txBody>
      </p:sp>
      <p:sp>
        <p:nvSpPr>
          <p:cNvPr id="24" name="Text 3"/>
          <p:cNvSpPr/>
          <p:nvPr/>
        </p:nvSpPr>
        <p:spPr>
          <a:xfrm>
            <a:off x="838200" y="5600700"/>
            <a:ext cx="465004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Ғарыш аппараттарынан мәліметтерді қабылдау</a:t>
            </a:r>
            <a:endParaRPr lang="en-US" sz="1350" dirty="0"/>
          </a:p>
        </p:txBody>
      </p:sp>
      <p:sp>
        <p:nvSpPr>
          <p:cNvPr id="25" name="Text 4"/>
          <p:cNvSpPr/>
          <p:nvPr/>
        </p:nvSpPr>
        <p:spPr>
          <a:xfrm>
            <a:off x="790575" y="5981700"/>
            <a:ext cx="361652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Триангуляция арқылы орнын есептеу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6896100" y="1181100"/>
            <a:ext cx="61264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Дәлдікті арттыру әдістері</a:t>
            </a:r>
            <a:endParaRPr lang="en-US" sz="1800" dirty="0"/>
          </a:p>
        </p:txBody>
      </p:sp>
      <p:sp>
        <p:nvSpPr>
          <p:cNvPr id="27" name="Text 6"/>
          <p:cNvSpPr/>
          <p:nvPr/>
        </p:nvSpPr>
        <p:spPr>
          <a:xfrm>
            <a:off x="7086600" y="1600200"/>
            <a:ext cx="52297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Төрт сигнал көзін пайдалану</a:t>
            </a:r>
            <a:endParaRPr lang="en-US" sz="1350" dirty="0"/>
          </a:p>
        </p:txBody>
      </p:sp>
      <p:sp>
        <p:nvSpPr>
          <p:cNvPr id="28" name="Text 7"/>
          <p:cNvSpPr/>
          <p:nvPr/>
        </p:nvSpPr>
        <p:spPr>
          <a:xfrm>
            <a:off x="7086600" y="1866900"/>
            <a:ext cx="52297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Ғарыш аппараттарынан қабылданған мәліметтерді қолдану</a:t>
            </a:r>
            <a:endParaRPr lang="en-US" sz="1200" dirty="0"/>
          </a:p>
        </p:txBody>
      </p:sp>
      <p:sp>
        <p:nvSpPr>
          <p:cNvPr id="29" name="Text 8"/>
          <p:cNvSpPr/>
          <p:nvPr/>
        </p:nvSpPr>
        <p:spPr>
          <a:xfrm>
            <a:off x="7086600" y="2247900"/>
            <a:ext cx="378904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Спутниктердің орбитасын бақылау</a:t>
            </a:r>
            <a:endParaRPr lang="en-US" sz="1350" dirty="0"/>
          </a:p>
        </p:txBody>
      </p:sp>
      <p:sp>
        <p:nvSpPr>
          <p:cNvPr id="30" name="Text 9"/>
          <p:cNvSpPr/>
          <p:nvPr/>
        </p:nvSpPr>
        <p:spPr>
          <a:xfrm>
            <a:off x="7086600" y="2514600"/>
            <a:ext cx="378904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Спутниктердің жақсы орбитасын пайдалану</a:t>
            </a:r>
            <a:endParaRPr lang="en-US" sz="1200" dirty="0"/>
          </a:p>
        </p:txBody>
      </p:sp>
      <p:sp>
        <p:nvSpPr>
          <p:cNvPr id="31" name="Text 10"/>
          <p:cNvSpPr/>
          <p:nvPr/>
        </p:nvSpPr>
        <p:spPr>
          <a:xfrm>
            <a:off x="7086600" y="2895600"/>
            <a:ext cx="330648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Қосымша нұсқаулықтар</a:t>
            </a:r>
            <a:endParaRPr lang="en-US" sz="1350" dirty="0"/>
          </a:p>
        </p:txBody>
      </p:sp>
      <p:sp>
        <p:nvSpPr>
          <p:cNvPr id="32" name="Text 11"/>
          <p:cNvSpPr/>
          <p:nvPr/>
        </p:nvSpPr>
        <p:spPr>
          <a:xfrm>
            <a:off x="7086600" y="3162300"/>
            <a:ext cx="330648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Қосымша нұсқаулықтарды пайдалану</a:t>
            </a:r>
            <a:endParaRPr lang="en-US" sz="1200" dirty="0"/>
          </a:p>
        </p:txBody>
      </p:sp>
      <p:sp>
        <p:nvSpPr>
          <p:cNvPr id="33" name="Text 12"/>
          <p:cNvSpPr/>
          <p:nvPr/>
        </p:nvSpPr>
        <p:spPr>
          <a:xfrm>
            <a:off x="6915150" y="5372100"/>
            <a:ext cx="4800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Қолданылу аясы:</a:t>
            </a:r>
            <a:endParaRPr lang="en-US" sz="1350" dirty="0"/>
          </a:p>
        </p:txBody>
      </p:sp>
      <p:sp>
        <p:nvSpPr>
          <p:cNvPr id="34" name="Text 13"/>
          <p:cNvSpPr/>
          <p:nvPr/>
        </p:nvSpPr>
        <p:spPr>
          <a:xfrm>
            <a:off x="6705600" y="56769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Навигация, маршруттарды жоспарлау, көліктің келу орны мен уақытын анықтау.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52500"/>
            <a:ext cx="5638800" cy="4686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08610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000500"/>
            <a:ext cx="17145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4648200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952500"/>
            <a:ext cx="5638800" cy="4686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2686050"/>
            <a:ext cx="1219200" cy="1219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1181100"/>
            <a:ext cx="2133600" cy="723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139065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0" y="1181100"/>
            <a:ext cx="2133600" cy="723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7400" y="1390650"/>
            <a:ext cx="200025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4686300"/>
            <a:ext cx="2133600" cy="723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4895850"/>
            <a:ext cx="257175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000" y="4686300"/>
            <a:ext cx="2133600" cy="723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77400" y="4895850"/>
            <a:ext cx="257175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5328" y="1875153"/>
            <a:ext cx="821694" cy="821693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8578" y="1875153"/>
            <a:ext cx="821694" cy="821693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85328" y="3894453"/>
            <a:ext cx="821694" cy="821693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28578" y="3894453"/>
            <a:ext cx="821694" cy="821693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304800" y="1524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Географиялық ақпараттық жүйелер (ГАЖ)</a:t>
            </a:r>
            <a:endParaRPr lang="en-US" sz="2250" dirty="0"/>
          </a:p>
        </p:txBody>
      </p:sp>
      <p:sp>
        <p:nvSpPr>
          <p:cNvPr id="24" name="Text 1"/>
          <p:cNvSpPr/>
          <p:nvPr/>
        </p:nvSpPr>
        <p:spPr>
          <a:xfrm>
            <a:off x="533400" y="1181100"/>
            <a:ext cx="518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ГАЖ-ның анықтамасы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533400" y="1638300"/>
            <a:ext cx="5181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Географиялық ақпараттық жүйелер (ГАЖ) кеңістіктік және кеңістіктік емес деректерді, қашықтықтан зондтау кескіндерін және GPS координаттарын бір жүйеге біріктіреді.</a:t>
            </a:r>
            <a:endParaRPr lang="en-US" sz="1350" dirty="0"/>
          </a:p>
        </p:txBody>
      </p:sp>
      <p:sp>
        <p:nvSpPr>
          <p:cNvPr id="26" name="Text 3"/>
          <p:cNvSpPr/>
          <p:nvPr/>
        </p:nvSpPr>
        <p:spPr>
          <a:xfrm>
            <a:off x="533400" y="2667000"/>
            <a:ext cx="5181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ГАЖ-дың мүмкіндіктері: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838200" y="3048000"/>
            <a:ext cx="48768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Бірнеше критерийлер негізінде объектілер туралы ақпаратты жинауға, топтастыруға және талдауға мүмкіндік береді</a:t>
            </a:r>
            <a:endParaRPr lang="en-US" sz="1350" dirty="0"/>
          </a:p>
        </p:txBody>
      </p:sp>
      <p:sp>
        <p:nvSpPr>
          <p:cNvPr id="28" name="Text 5"/>
          <p:cNvSpPr/>
          <p:nvPr/>
        </p:nvSpPr>
        <p:spPr>
          <a:xfrm>
            <a:off x="819150" y="3962400"/>
            <a:ext cx="48958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Әртүрлі типтердегі деректерді бір жүйеде сақтауға мүмкіндік береді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838200" y="4610100"/>
            <a:ext cx="48768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Қала жоспарлау, қоршаған ортаны бақылау және апаттарды басқару сияқты салаларда деректерге негізделген шешімдер қабылдауға көмектеседі</a:t>
            </a:r>
            <a:endParaRPr lang="en-US" sz="1350" dirty="0"/>
          </a:p>
        </p:txBody>
      </p:sp>
      <p:sp>
        <p:nvSpPr>
          <p:cNvPr id="30" name="Text 7"/>
          <p:cNvSpPr/>
          <p:nvPr/>
        </p:nvSpPr>
        <p:spPr>
          <a:xfrm>
            <a:off x="5958840" y="1181100"/>
            <a:ext cx="62179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ГАЖ-дағы деректерді біріктіру</a:t>
            </a:r>
            <a:endParaRPr lang="en-US" sz="1800" dirty="0"/>
          </a:p>
        </p:txBody>
      </p:sp>
      <p:sp>
        <p:nvSpPr>
          <p:cNvPr id="31" name="Text 8"/>
          <p:cNvSpPr/>
          <p:nvPr/>
        </p:nvSpPr>
        <p:spPr>
          <a:xfrm>
            <a:off x="8805089" y="3219450"/>
            <a:ext cx="52542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ГАЖ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8805089" y="3448050"/>
            <a:ext cx="52542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Біріктіру</a:t>
            </a:r>
            <a:endParaRPr lang="en-US" sz="900" dirty="0"/>
          </a:p>
        </p:txBody>
      </p:sp>
      <p:sp>
        <p:nvSpPr>
          <p:cNvPr id="33" name="Text 10"/>
          <p:cNvSpPr/>
          <p:nvPr/>
        </p:nvSpPr>
        <p:spPr>
          <a:xfrm>
            <a:off x="6972300" y="1333500"/>
            <a:ext cx="134963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Жер бедері</a:t>
            </a:r>
            <a:endParaRPr lang="en-US" sz="1200" dirty="0"/>
          </a:p>
        </p:txBody>
      </p:sp>
      <p:sp>
        <p:nvSpPr>
          <p:cNvPr id="34" name="Text 11"/>
          <p:cNvSpPr/>
          <p:nvPr/>
        </p:nvSpPr>
        <p:spPr>
          <a:xfrm>
            <a:off x="6972300" y="1562100"/>
            <a:ext cx="134963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Биіктік, формалар</a:t>
            </a:r>
            <a:endParaRPr lang="en-US" sz="1050" dirty="0"/>
          </a:p>
        </p:txBody>
      </p:sp>
      <p:sp>
        <p:nvSpPr>
          <p:cNvPr id="35" name="Text 12"/>
          <p:cNvSpPr/>
          <p:nvPr/>
        </p:nvSpPr>
        <p:spPr>
          <a:xfrm>
            <a:off x="9991725" y="1333500"/>
            <a:ext cx="133088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Өсімдіктер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9991725" y="1562100"/>
            <a:ext cx="133088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Түрлер, орналасу</a:t>
            </a:r>
            <a:endParaRPr lang="en-US" sz="1050" dirty="0"/>
          </a:p>
        </p:txBody>
      </p:sp>
      <p:sp>
        <p:nvSpPr>
          <p:cNvPr id="37" name="Text 14"/>
          <p:cNvSpPr/>
          <p:nvPr/>
        </p:nvSpPr>
        <p:spPr>
          <a:xfrm>
            <a:off x="7000875" y="4838700"/>
            <a:ext cx="117871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Жолдар</a:t>
            </a:r>
            <a:endParaRPr lang="en-US" sz="1200" dirty="0"/>
          </a:p>
        </p:txBody>
      </p:sp>
      <p:sp>
        <p:nvSpPr>
          <p:cNvPr id="38" name="Text 15"/>
          <p:cNvSpPr/>
          <p:nvPr/>
        </p:nvSpPr>
        <p:spPr>
          <a:xfrm>
            <a:off x="7000875" y="5067300"/>
            <a:ext cx="117871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Қалалар, аудан</a:t>
            </a:r>
            <a:endParaRPr lang="en-US" sz="1050" dirty="0"/>
          </a:p>
        </p:txBody>
      </p:sp>
      <p:sp>
        <p:nvSpPr>
          <p:cNvPr id="39" name="Text 16"/>
          <p:cNvSpPr/>
          <p:nvPr/>
        </p:nvSpPr>
        <p:spPr>
          <a:xfrm>
            <a:off x="10048875" y="4838700"/>
            <a:ext cx="13671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 айдындары</a:t>
            </a:r>
            <a:endParaRPr lang="en-US" sz="1200" dirty="0"/>
          </a:p>
        </p:txBody>
      </p:sp>
      <p:sp>
        <p:nvSpPr>
          <p:cNvPr id="40" name="Text 17"/>
          <p:cNvSpPr/>
          <p:nvPr/>
        </p:nvSpPr>
        <p:spPr>
          <a:xfrm>
            <a:off x="10048875" y="5067300"/>
            <a:ext cx="136713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Көлем, жағдай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47800"/>
            <a:ext cx="3860750" cy="2209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6383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3" y="1771650"/>
            <a:ext cx="25717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9875" y="2381250"/>
            <a:ext cx="28575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550" y="1447800"/>
            <a:ext cx="6949380" cy="2209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8050" y="1638300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9500" y="177165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8050" y="23622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8441" y="2362200"/>
            <a:ext cx="1905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8050" y="2971800"/>
            <a:ext cx="1905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8441" y="2971800"/>
            <a:ext cx="17145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4305300"/>
            <a:ext cx="3759101" cy="1333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4457700"/>
            <a:ext cx="190500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16301" y="4305300"/>
            <a:ext cx="3759250" cy="1333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8701" y="4457700"/>
            <a:ext cx="238125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27950" y="4305300"/>
            <a:ext cx="3759101" cy="1333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80350" y="4457700"/>
            <a:ext cx="219075" cy="2667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304800" y="1524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технологиялардың артықшылықтары</a:t>
            </a:r>
            <a:endParaRPr lang="en-US" sz="2250" dirty="0"/>
          </a:p>
        </p:txBody>
      </p:sp>
      <p:sp>
        <p:nvSpPr>
          <p:cNvPr id="23" name="Text 1"/>
          <p:cNvSpPr/>
          <p:nvPr/>
        </p:nvSpPr>
        <p:spPr>
          <a:xfrm>
            <a:off x="304800" y="952500"/>
            <a:ext cx="138988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 әдәулеттік әдістермен салыстырғанда көптеген артықшылықтарға ие: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1181100" y="1790700"/>
            <a:ext cx="19341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Дәстүрлі әдістер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533400" y="2324100"/>
            <a:ext cx="41299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Қымбат және уақыт әжет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533400" y="2628900"/>
            <a:ext cx="34416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Дәлдігі төмен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533400" y="2933700"/>
            <a:ext cx="41299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Ақпараттың көрсетілуі шектеу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533400" y="3238500"/>
            <a:ext cx="41299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Талдау мүмкіндігі шектеу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5803850" y="1790700"/>
            <a:ext cx="33070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Геокеңістіктік технологиялар</a:t>
            </a:r>
            <a:endParaRPr lang="en-US" sz="1500" dirty="0"/>
          </a:p>
        </p:txBody>
      </p:sp>
      <p:sp>
        <p:nvSpPr>
          <p:cNvPr id="30" name="Text 8"/>
          <p:cNvSpPr/>
          <p:nvPr/>
        </p:nvSpPr>
        <p:spPr>
          <a:xfrm>
            <a:off x="5346650" y="2324100"/>
            <a:ext cx="297939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Айтарлықтай төмен бағамен дәлірек нәтижелер</a:t>
            </a:r>
            <a:endParaRPr lang="en-US" sz="1200" dirty="0"/>
          </a:p>
        </p:txBody>
      </p:sp>
      <p:sp>
        <p:nvSpPr>
          <p:cNvPr id="31" name="Text 9"/>
          <p:cNvSpPr/>
          <p:nvPr/>
        </p:nvSpPr>
        <p:spPr>
          <a:xfrm>
            <a:off x="8745141" y="2324100"/>
            <a:ext cx="294129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Ғылыми, мемлекеттік және бизнес мәселелерін шешу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5384750" y="2933700"/>
            <a:ext cx="294129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Корпорациялар мен жеке тұлғалар қолдана алады</a:t>
            </a:r>
            <a:endParaRPr lang="en-US" sz="1200" dirty="0"/>
          </a:p>
        </p:txBody>
      </p:sp>
      <p:sp>
        <p:nvSpPr>
          <p:cNvPr id="33" name="Text 11"/>
          <p:cNvSpPr/>
          <p:nvPr/>
        </p:nvSpPr>
        <p:spPr>
          <a:xfrm>
            <a:off x="8726091" y="2933700"/>
            <a:ext cx="29603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Стратегиялық мақсаттарда және күнделікті деңгейде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304800" y="3886200"/>
            <a:ext cx="11582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Қосымша артықшылықтар</a:t>
            </a:r>
            <a:endParaRPr lang="en-US" sz="1500" dirty="0"/>
          </a:p>
        </p:txBody>
      </p:sp>
      <p:sp>
        <p:nvSpPr>
          <p:cNvPr id="35" name="Text 13"/>
          <p:cNvSpPr/>
          <p:nvPr/>
        </p:nvSpPr>
        <p:spPr>
          <a:xfrm>
            <a:off x="762000" y="4476750"/>
            <a:ext cx="16332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Кеңістіктік талдау</a:t>
            </a:r>
            <a:endParaRPr lang="en-US" sz="1200" dirty="0"/>
          </a:p>
        </p:txBody>
      </p:sp>
      <p:sp>
        <p:nvSpPr>
          <p:cNvPr id="36" name="Text 14"/>
          <p:cNvSpPr/>
          <p:nvPr/>
        </p:nvSpPr>
        <p:spPr>
          <a:xfrm>
            <a:off x="457200" y="4800600"/>
            <a:ext cx="34543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Объектілер арасындағы қатынастарды зерттеу арқылы жасырын заңдылықтарды ашады</a:t>
            </a:r>
            <a:endParaRPr lang="en-US" sz="1200" dirty="0"/>
          </a:p>
        </p:txBody>
      </p:sp>
      <p:sp>
        <p:nvSpPr>
          <p:cNvPr id="37" name="Text 15"/>
          <p:cNvSpPr/>
          <p:nvPr/>
        </p:nvSpPr>
        <p:spPr>
          <a:xfrm>
            <a:off x="4721126" y="4476750"/>
            <a:ext cx="147125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Қала жоспарлау</a:t>
            </a: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4368701" y="4800600"/>
            <a:ext cx="34544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Инфрақұрылымды жоспарлау, қоршаған ортаны бақылау және апаттарды басқару</a:t>
            </a: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8613725" y="4476750"/>
            <a:ext cx="204704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Негізделген шешімдер</a:t>
            </a:r>
            <a:endParaRPr lang="en-US" sz="1200" dirty="0"/>
          </a:p>
        </p:txBody>
      </p:sp>
      <p:sp>
        <p:nvSpPr>
          <p:cNvPr id="40" name="Text 18"/>
          <p:cNvSpPr/>
          <p:nvPr/>
        </p:nvSpPr>
        <p:spPr>
          <a:xfrm>
            <a:off x="8280350" y="4800600"/>
            <a:ext cx="345430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Аймақтық жоспарлаудағы шешім қабылдауды жеңілдетеді және ресурстарды тұрақты басқаруға ықпал етеді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76300"/>
            <a:ext cx="3810000" cy="19621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028700"/>
            <a:ext cx="4762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3" y="1133475"/>
            <a:ext cx="23812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6573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9621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2669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876300"/>
            <a:ext cx="3810000" cy="19621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1028700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2463" y="1133475"/>
            <a:ext cx="23812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16573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219075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876300"/>
            <a:ext cx="3810000" cy="19621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5800" y="102870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8200" y="1133475"/>
            <a:ext cx="17145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16573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196215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2990850"/>
            <a:ext cx="3810000" cy="16573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" y="3143250"/>
            <a:ext cx="476250" cy="4762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063" y="3248025"/>
            <a:ext cx="238125" cy="266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771900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07670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0" y="2990850"/>
            <a:ext cx="3810000" cy="16573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3400" y="3143250"/>
            <a:ext cx="476250" cy="4762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1988" y="3248025"/>
            <a:ext cx="219075" cy="2667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3771900"/>
            <a:ext cx="1524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4076700"/>
            <a:ext cx="15240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3400" y="2990850"/>
            <a:ext cx="3810000" cy="16573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5800" y="3143250"/>
            <a:ext cx="476250" cy="4762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8675" y="3248025"/>
            <a:ext cx="190500" cy="2667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3771900"/>
            <a:ext cx="152400" cy="1524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4076700"/>
            <a:ext cx="152400" cy="1524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600" y="4800600"/>
            <a:ext cx="3810000" cy="165735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953000"/>
            <a:ext cx="476250" cy="47625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3875" y="5057775"/>
            <a:ext cx="190500" cy="2667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581650"/>
            <a:ext cx="152400" cy="1524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115050"/>
            <a:ext cx="152400" cy="1524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91000" y="4800600"/>
            <a:ext cx="3810000" cy="16573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4953000"/>
            <a:ext cx="476250" cy="4762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71988" y="5057775"/>
            <a:ext cx="219075" cy="26670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5581650"/>
            <a:ext cx="152400" cy="1524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6115050"/>
            <a:ext cx="152400" cy="1524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53400" y="4800600"/>
            <a:ext cx="3810000" cy="165735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5800" y="4953000"/>
            <a:ext cx="476250" cy="47625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8675" y="5057775"/>
            <a:ext cx="190500" cy="26670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5581650"/>
            <a:ext cx="152400" cy="1524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5886450"/>
            <a:ext cx="152400" cy="152400"/>
          </a:xfrm>
          <a:prstGeom prst="rect">
            <a:avLst/>
          </a:prstGeom>
        </p:spPr>
      </p:pic>
      <p:sp>
        <p:nvSpPr>
          <p:cNvPr id="51" name="Text 0"/>
          <p:cNvSpPr/>
          <p:nvPr/>
        </p:nvSpPr>
        <p:spPr>
          <a:xfrm>
            <a:off x="304800" y="1524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Қолдану салалары - Практикалық мысалдар</a:t>
            </a:r>
            <a:endParaRPr lang="en-US" sz="2250" dirty="0"/>
          </a:p>
        </p:txBody>
      </p:sp>
      <p:sp>
        <p:nvSpPr>
          <p:cNvPr id="52" name="Text 1"/>
          <p:cNvSpPr/>
          <p:nvPr/>
        </p:nvSpPr>
        <p:spPr>
          <a:xfrm>
            <a:off x="971550" y="1133475"/>
            <a:ext cx="115710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Логистика</a:t>
            </a:r>
            <a:endParaRPr lang="en-US" sz="1500" dirty="0"/>
          </a:p>
        </p:txBody>
      </p:sp>
      <p:sp>
        <p:nvSpPr>
          <p:cNvPr id="53" name="Text 2"/>
          <p:cNvSpPr/>
          <p:nvPr/>
        </p:nvSpPr>
        <p:spPr>
          <a:xfrm>
            <a:off x="685800" y="1619250"/>
            <a:ext cx="336827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Маршрутты жоспарлау және навигация</a:t>
            </a:r>
            <a:endParaRPr lang="en-US" sz="1200" dirty="0"/>
          </a:p>
        </p:txBody>
      </p:sp>
      <p:sp>
        <p:nvSpPr>
          <p:cNvPr id="54" name="Text 3"/>
          <p:cNvSpPr/>
          <p:nvPr/>
        </p:nvSpPr>
        <p:spPr>
          <a:xfrm>
            <a:off x="685800" y="1924050"/>
            <a:ext cx="356883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Көліктің келу орны мен уақытын анықтау</a:t>
            </a:r>
            <a:endParaRPr lang="en-US" sz="1200" dirty="0"/>
          </a:p>
        </p:txBody>
      </p:sp>
      <p:sp>
        <p:nvSpPr>
          <p:cNvPr id="55" name="Text 4"/>
          <p:cNvSpPr/>
          <p:nvPr/>
        </p:nvSpPr>
        <p:spPr>
          <a:xfrm>
            <a:off x="685800" y="222885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Жүктің орналасуы мен жағдайын қадағалау</a:t>
            </a:r>
            <a:endParaRPr lang="en-US" sz="1200" dirty="0"/>
          </a:p>
        </p:txBody>
      </p:sp>
      <p:sp>
        <p:nvSpPr>
          <p:cNvPr id="56" name="Text 5"/>
          <p:cNvSpPr/>
          <p:nvPr/>
        </p:nvSpPr>
        <p:spPr>
          <a:xfrm>
            <a:off x="4933950" y="1133475"/>
            <a:ext cx="16178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Метеорология</a:t>
            </a:r>
            <a:endParaRPr lang="en-US" sz="1500" dirty="0"/>
          </a:p>
        </p:txBody>
      </p:sp>
      <p:sp>
        <p:nvSpPr>
          <p:cNvPr id="57" name="Text 6"/>
          <p:cNvSpPr/>
          <p:nvPr/>
        </p:nvSpPr>
        <p:spPr>
          <a:xfrm>
            <a:off x="4648200" y="161925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Белгілі бір аймақтар үшін ауа райы болжамын жасау</a:t>
            </a:r>
            <a:endParaRPr lang="en-US" sz="1200" dirty="0"/>
          </a:p>
        </p:txBody>
      </p:sp>
      <p:sp>
        <p:nvSpPr>
          <p:cNvPr id="58" name="Text 7"/>
          <p:cNvSpPr/>
          <p:nvPr/>
        </p:nvSpPr>
        <p:spPr>
          <a:xfrm>
            <a:off x="4648200" y="215265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Табиғи апаттардың алдын алу және зардаптарын жою</a:t>
            </a:r>
            <a:endParaRPr lang="en-US" sz="1200" dirty="0"/>
          </a:p>
        </p:txBody>
      </p:sp>
      <p:sp>
        <p:nvSpPr>
          <p:cNvPr id="59" name="Text 8"/>
          <p:cNvSpPr/>
          <p:nvPr/>
        </p:nvSpPr>
        <p:spPr>
          <a:xfrm>
            <a:off x="8896350" y="1133475"/>
            <a:ext cx="257353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Орман шаруашылығы</a:t>
            </a:r>
            <a:endParaRPr lang="en-US" sz="1500" dirty="0"/>
          </a:p>
        </p:txBody>
      </p:sp>
      <p:sp>
        <p:nvSpPr>
          <p:cNvPr id="60" name="Text 9"/>
          <p:cNvSpPr/>
          <p:nvPr/>
        </p:nvSpPr>
        <p:spPr>
          <a:xfrm>
            <a:off x="8610600" y="1619250"/>
            <a:ext cx="269212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Ағаш кесу орындарын анықтау</a:t>
            </a:r>
            <a:endParaRPr lang="en-US" sz="1200" dirty="0"/>
          </a:p>
        </p:txBody>
      </p:sp>
      <p:sp>
        <p:nvSpPr>
          <p:cNvPr id="61" name="Text 10"/>
          <p:cNvSpPr/>
          <p:nvPr/>
        </p:nvSpPr>
        <p:spPr>
          <a:xfrm>
            <a:off x="8610600" y="1924050"/>
            <a:ext cx="276784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Өрттің алдын алу үшін бақылау</a:t>
            </a:r>
            <a:endParaRPr lang="en-US" sz="1200" dirty="0"/>
          </a:p>
        </p:txBody>
      </p:sp>
      <p:sp>
        <p:nvSpPr>
          <p:cNvPr id="62" name="Text 11"/>
          <p:cNvSpPr/>
          <p:nvPr/>
        </p:nvSpPr>
        <p:spPr>
          <a:xfrm>
            <a:off x="971550" y="3248025"/>
            <a:ext cx="246048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Ауыл шаруашылығы</a:t>
            </a:r>
            <a:endParaRPr lang="en-US" sz="1500" dirty="0"/>
          </a:p>
        </p:txBody>
      </p:sp>
      <p:sp>
        <p:nvSpPr>
          <p:cNvPr id="63" name="Text 12"/>
          <p:cNvSpPr/>
          <p:nvPr/>
        </p:nvSpPr>
        <p:spPr>
          <a:xfrm>
            <a:off x="685800" y="3733800"/>
            <a:ext cx="35570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Танаптардағы өсімдік жағдайын бағалау</a:t>
            </a:r>
            <a:endParaRPr lang="en-US" sz="1200" dirty="0"/>
          </a:p>
        </p:txBody>
      </p:sp>
      <p:sp>
        <p:nvSpPr>
          <p:cNvPr id="64" name="Text 13"/>
          <p:cNvSpPr/>
          <p:nvPr/>
        </p:nvSpPr>
        <p:spPr>
          <a:xfrm>
            <a:off x="685800" y="403860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Проблемалық аймақтарды анықтау және өңдеу</a:t>
            </a:r>
            <a:endParaRPr lang="en-US" sz="1200" dirty="0"/>
          </a:p>
        </p:txBody>
      </p:sp>
      <p:sp>
        <p:nvSpPr>
          <p:cNvPr id="65" name="Text 14"/>
          <p:cNvSpPr/>
          <p:nvPr/>
        </p:nvSpPr>
        <p:spPr>
          <a:xfrm>
            <a:off x="4933950" y="3248025"/>
            <a:ext cx="128980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Денсаулық</a:t>
            </a:r>
            <a:endParaRPr lang="en-US" sz="1500" dirty="0"/>
          </a:p>
        </p:txBody>
      </p:sp>
      <p:sp>
        <p:nvSpPr>
          <p:cNvPr id="66" name="Text 15"/>
          <p:cNvSpPr/>
          <p:nvPr/>
        </p:nvSpPr>
        <p:spPr>
          <a:xfrm>
            <a:off x="4648200" y="3733800"/>
            <a:ext cx="26974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Эпидемия ошақтарын бақылау</a:t>
            </a:r>
            <a:endParaRPr lang="en-US" sz="1200" dirty="0"/>
          </a:p>
        </p:txBody>
      </p:sp>
      <p:sp>
        <p:nvSpPr>
          <p:cNvPr id="67" name="Text 16"/>
          <p:cNvSpPr/>
          <p:nvPr/>
        </p:nvSpPr>
        <p:spPr>
          <a:xfrm>
            <a:off x="4648200" y="4038600"/>
            <a:ext cx="304984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Сауықтыру қызметтерін жоспарлау</a:t>
            </a:r>
            <a:endParaRPr lang="en-US" sz="1200" dirty="0"/>
          </a:p>
        </p:txBody>
      </p:sp>
      <p:sp>
        <p:nvSpPr>
          <p:cNvPr id="68" name="Text 17"/>
          <p:cNvSpPr/>
          <p:nvPr/>
        </p:nvSpPr>
        <p:spPr>
          <a:xfrm>
            <a:off x="8896350" y="3248025"/>
            <a:ext cx="10590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Экология</a:t>
            </a:r>
            <a:endParaRPr lang="en-US" sz="1500" dirty="0"/>
          </a:p>
        </p:txBody>
      </p:sp>
      <p:sp>
        <p:nvSpPr>
          <p:cNvPr id="69" name="Text 18"/>
          <p:cNvSpPr/>
          <p:nvPr/>
        </p:nvSpPr>
        <p:spPr>
          <a:xfrm>
            <a:off x="8610600" y="3733800"/>
            <a:ext cx="370974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Өсімдіктер мен жануарлар дүниесін талдау</a:t>
            </a:r>
            <a:endParaRPr lang="en-US" sz="1200" dirty="0"/>
          </a:p>
        </p:txBody>
      </p:sp>
      <p:sp>
        <p:nvSpPr>
          <p:cNvPr id="70" name="Text 19"/>
          <p:cNvSpPr/>
          <p:nvPr/>
        </p:nvSpPr>
        <p:spPr>
          <a:xfrm>
            <a:off x="8610600" y="403860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Табиғи апаттардың алдын алу және зардаптарын жою</a:t>
            </a:r>
            <a:endParaRPr lang="en-US" sz="1200" dirty="0"/>
          </a:p>
        </p:txBody>
      </p:sp>
      <p:sp>
        <p:nvSpPr>
          <p:cNvPr id="71" name="Text 20"/>
          <p:cNvSpPr/>
          <p:nvPr/>
        </p:nvSpPr>
        <p:spPr>
          <a:xfrm>
            <a:off x="971550" y="5057775"/>
            <a:ext cx="11844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Маркетинг</a:t>
            </a:r>
            <a:endParaRPr lang="en-US" sz="1500" dirty="0"/>
          </a:p>
        </p:txBody>
      </p:sp>
      <p:sp>
        <p:nvSpPr>
          <p:cNvPr id="72" name="Text 21"/>
          <p:cNvSpPr/>
          <p:nvPr/>
        </p:nvSpPr>
        <p:spPr>
          <a:xfrm>
            <a:off x="685800" y="554355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Жарнаманың мақсатты аудиториясының географиялық орнын анықтау</a:t>
            </a:r>
            <a:endParaRPr lang="en-US" sz="1200" dirty="0"/>
          </a:p>
        </p:txBody>
      </p:sp>
      <p:sp>
        <p:nvSpPr>
          <p:cNvPr id="73" name="Text 22"/>
          <p:cNvSpPr/>
          <p:nvPr/>
        </p:nvSpPr>
        <p:spPr>
          <a:xfrm>
            <a:off x="685800" y="6076950"/>
            <a:ext cx="10833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Геотаргетинг</a:t>
            </a:r>
            <a:endParaRPr lang="en-US" sz="1200" dirty="0"/>
          </a:p>
        </p:txBody>
      </p:sp>
      <p:sp>
        <p:nvSpPr>
          <p:cNvPr id="74" name="Text 23"/>
          <p:cNvSpPr/>
          <p:nvPr/>
        </p:nvSpPr>
        <p:spPr>
          <a:xfrm>
            <a:off x="4933950" y="5057775"/>
            <a:ext cx="24763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Жылжымайтын мүлік</a:t>
            </a:r>
            <a:endParaRPr lang="en-US" sz="1500" dirty="0"/>
          </a:p>
        </p:txBody>
      </p:sp>
      <p:sp>
        <p:nvSpPr>
          <p:cNvPr id="75" name="Text 24"/>
          <p:cNvSpPr/>
          <p:nvPr/>
        </p:nvSpPr>
        <p:spPr>
          <a:xfrm>
            <a:off x="4648200" y="5543550"/>
            <a:ext cx="3200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Жылжымайтын мүлік объектілерін визуализация</a:t>
            </a:r>
            <a:endParaRPr lang="en-US" sz="1200" dirty="0"/>
          </a:p>
        </p:txBody>
      </p:sp>
      <p:sp>
        <p:nvSpPr>
          <p:cNvPr id="76" name="Text 25"/>
          <p:cNvSpPr/>
          <p:nvPr/>
        </p:nvSpPr>
        <p:spPr>
          <a:xfrm>
            <a:off x="4648200" y="6076950"/>
            <a:ext cx="15430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Қашықтан талдау</a:t>
            </a:r>
            <a:endParaRPr lang="en-US" sz="1200" dirty="0"/>
          </a:p>
        </p:txBody>
      </p:sp>
      <p:sp>
        <p:nvSpPr>
          <p:cNvPr id="77" name="Text 26"/>
          <p:cNvSpPr/>
          <p:nvPr/>
        </p:nvSpPr>
        <p:spPr>
          <a:xfrm>
            <a:off x="8896350" y="5057775"/>
            <a:ext cx="14135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D6E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Сақтандыру</a:t>
            </a:r>
            <a:endParaRPr lang="en-US" sz="1500" dirty="0"/>
          </a:p>
        </p:txBody>
      </p:sp>
      <p:sp>
        <p:nvSpPr>
          <p:cNvPr id="78" name="Text 27"/>
          <p:cNvSpPr/>
          <p:nvPr/>
        </p:nvSpPr>
        <p:spPr>
          <a:xfrm>
            <a:off x="8610600" y="5543550"/>
            <a:ext cx="369153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Осал аймақтардағы тәуекелдерді басқару</a:t>
            </a:r>
            <a:endParaRPr lang="en-US" sz="1200" dirty="0"/>
          </a:p>
        </p:txBody>
      </p:sp>
      <p:sp>
        <p:nvSpPr>
          <p:cNvPr id="79" name="Text 28"/>
          <p:cNvSpPr/>
          <p:nvPr/>
        </p:nvSpPr>
        <p:spPr>
          <a:xfrm>
            <a:off x="8610600" y="5848350"/>
            <a:ext cx="29525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Тарихи деректерді талдау арқылы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1105</Words>
  <Application>Microsoft Office PowerPoint</Application>
  <PresentationFormat>Широкоэкранный</PresentationFormat>
  <Paragraphs>222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Legion</cp:lastModifiedBy>
  <cp:revision>2</cp:revision>
  <dcterms:created xsi:type="dcterms:W3CDTF">2025-11-13T14:21:56Z</dcterms:created>
  <dcterms:modified xsi:type="dcterms:W3CDTF">2025-11-13T14:31:28Z</dcterms:modified>
</cp:coreProperties>
</file>